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1.png" Type="http://schemas.openxmlformats.org/officeDocument/2006/relationships/image"/><Relationship Id="rId9" Target="../media/image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jpe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7.jpeg" Type="http://schemas.openxmlformats.org/officeDocument/2006/relationships/image"/><Relationship Id="rId9"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8.jpe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9.jpe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8.jpe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675462" cy="824630"/>
          </a:xfrm>
          <a:custGeom>
            <a:avLst/>
            <a:gdLst/>
            <a:ahLst/>
            <a:cxnLst/>
            <a:rect r="r" b="b" t="t" l="l"/>
            <a:pathLst>
              <a:path h="824630" w="675462">
                <a:moveTo>
                  <a:pt x="0" y="0"/>
                </a:moveTo>
                <a:lnTo>
                  <a:pt x="675462" y="0"/>
                </a:lnTo>
                <a:lnTo>
                  <a:pt x="675462" y="824630"/>
                </a:lnTo>
                <a:lnTo>
                  <a:pt x="0" y="8246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11642">
            <a:off x="11120480" y="1055557"/>
            <a:ext cx="10443683" cy="8487866"/>
          </a:xfrm>
          <a:custGeom>
            <a:avLst/>
            <a:gdLst/>
            <a:ahLst/>
            <a:cxnLst/>
            <a:rect r="r" b="b" t="t" l="l"/>
            <a:pathLst>
              <a:path h="8487866" w="10443683">
                <a:moveTo>
                  <a:pt x="0" y="0"/>
                </a:moveTo>
                <a:lnTo>
                  <a:pt x="10443683" y="0"/>
                </a:lnTo>
                <a:lnTo>
                  <a:pt x="10443683" y="8487866"/>
                </a:lnTo>
                <a:lnTo>
                  <a:pt x="0" y="8487866"/>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028700" y="2813690"/>
            <a:ext cx="7684299" cy="4154282"/>
            <a:chOff x="0" y="0"/>
            <a:chExt cx="10245732" cy="5539043"/>
          </a:xfrm>
        </p:grpSpPr>
        <p:sp>
          <p:nvSpPr>
            <p:cNvPr name="Freeform 6" id="6"/>
            <p:cNvSpPr/>
            <p:nvPr/>
          </p:nvSpPr>
          <p:spPr>
            <a:xfrm flipH="false" flipV="false" rot="0">
              <a:off x="5113496" y="0"/>
              <a:ext cx="5132236" cy="4003144"/>
            </a:xfrm>
            <a:custGeom>
              <a:avLst/>
              <a:gdLst/>
              <a:ahLst/>
              <a:cxnLst/>
              <a:rect r="r" b="b" t="t" l="l"/>
              <a:pathLst>
                <a:path h="4003144" w="5132236">
                  <a:moveTo>
                    <a:pt x="0" y="0"/>
                  </a:moveTo>
                  <a:lnTo>
                    <a:pt x="5132236" y="0"/>
                  </a:lnTo>
                  <a:lnTo>
                    <a:pt x="5132236" y="4003144"/>
                  </a:lnTo>
                  <a:lnTo>
                    <a:pt x="0" y="40031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0" y="694205"/>
              <a:ext cx="5504705" cy="2766999"/>
            </a:xfrm>
            <a:prstGeom prst="rect">
              <a:avLst/>
            </a:prstGeom>
          </p:spPr>
          <p:txBody>
            <a:bodyPr anchor="t" rtlCol="false" tIns="0" lIns="0" bIns="0" rIns="0">
              <a:spAutoFit/>
            </a:bodyPr>
            <a:lstStyle/>
            <a:p>
              <a:pPr>
                <a:lnSpc>
                  <a:spcPts val="14967"/>
                </a:lnSpc>
              </a:pPr>
              <a:r>
                <a:rPr lang="en-US" sz="15119">
                  <a:solidFill>
                    <a:srgbClr val="004AAD"/>
                  </a:solidFill>
                  <a:latin typeface="Montserrat Classic Bold"/>
                </a:rPr>
                <a:t>EYE</a:t>
              </a:r>
            </a:p>
          </p:txBody>
        </p:sp>
        <p:sp>
          <p:nvSpPr>
            <p:cNvPr name="TextBox 8" id="8"/>
            <p:cNvSpPr txBox="true"/>
            <p:nvPr/>
          </p:nvSpPr>
          <p:spPr>
            <a:xfrm rot="0">
              <a:off x="1782173" y="2772044"/>
              <a:ext cx="5572594" cy="2766999"/>
            </a:xfrm>
            <a:prstGeom prst="rect">
              <a:avLst/>
            </a:prstGeom>
          </p:spPr>
          <p:txBody>
            <a:bodyPr anchor="t" rtlCol="false" tIns="0" lIns="0" bIns="0" rIns="0">
              <a:spAutoFit/>
            </a:bodyPr>
            <a:lstStyle/>
            <a:p>
              <a:pPr>
                <a:lnSpc>
                  <a:spcPts val="14967"/>
                </a:lnSpc>
              </a:pPr>
              <a:r>
                <a:rPr lang="en-US" sz="15119">
                  <a:solidFill>
                    <a:srgbClr val="2BB4D4"/>
                  </a:solidFill>
                  <a:latin typeface="Montserrat Classic Bold"/>
                </a:rPr>
                <a:t>ZEN</a:t>
              </a:r>
            </a:p>
          </p:txBody>
        </p:sp>
      </p:grpSp>
      <p:sp>
        <p:nvSpPr>
          <p:cNvPr name="TextBox 9" id="9"/>
          <p:cNvSpPr txBox="true"/>
          <p:nvPr/>
        </p:nvSpPr>
        <p:spPr>
          <a:xfrm rot="0">
            <a:off x="1704162" y="1078950"/>
            <a:ext cx="7439838" cy="504825"/>
          </a:xfrm>
          <a:prstGeom prst="rect">
            <a:avLst/>
          </a:prstGeom>
        </p:spPr>
        <p:txBody>
          <a:bodyPr anchor="t" rtlCol="false" tIns="0" lIns="0" bIns="0" rIns="0">
            <a:spAutoFit/>
          </a:bodyPr>
          <a:lstStyle/>
          <a:p>
            <a:pPr>
              <a:lnSpc>
                <a:spcPts val="4199"/>
              </a:lnSpc>
            </a:pPr>
            <a:r>
              <a:rPr lang="en-US" sz="2999">
                <a:solidFill>
                  <a:srgbClr val="004AAD"/>
                </a:solidFill>
                <a:latin typeface="Montserrat Classic Bold Italics"/>
              </a:rPr>
              <a:t>User Experience Engineering </a:t>
            </a:r>
          </a:p>
        </p:txBody>
      </p:sp>
      <p:sp>
        <p:nvSpPr>
          <p:cNvPr name="TextBox 10" id="10"/>
          <p:cNvSpPr txBox="true"/>
          <p:nvPr/>
        </p:nvSpPr>
        <p:spPr>
          <a:xfrm rot="0">
            <a:off x="1028700" y="8150262"/>
            <a:ext cx="4851878" cy="422275"/>
          </a:xfrm>
          <a:prstGeom prst="rect">
            <a:avLst/>
          </a:prstGeom>
        </p:spPr>
        <p:txBody>
          <a:bodyPr anchor="t" rtlCol="false" tIns="0" lIns="0" bIns="0" rIns="0">
            <a:spAutoFit/>
          </a:bodyPr>
          <a:lstStyle/>
          <a:p>
            <a:pPr>
              <a:lnSpc>
                <a:spcPts val="3499"/>
              </a:lnSpc>
            </a:pPr>
            <a:r>
              <a:rPr lang="en-US" sz="2499" spc="124">
                <a:solidFill>
                  <a:srgbClr val="2E2E2E"/>
                </a:solidFill>
                <a:latin typeface="Montserrat Classic"/>
              </a:rPr>
              <a:t>contact@eyezen.com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8023448" y="-2009860"/>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8905814">
            <a:off x="-4621628" y="7791359"/>
            <a:ext cx="11300655" cy="9184351"/>
          </a:xfrm>
          <a:custGeom>
            <a:avLst/>
            <a:gdLst/>
            <a:ahLst/>
            <a:cxnLst/>
            <a:rect r="r" b="b" t="t" l="l"/>
            <a:pathLst>
              <a:path h="9184351" w="11300655">
                <a:moveTo>
                  <a:pt x="11300656" y="0"/>
                </a:moveTo>
                <a:lnTo>
                  <a:pt x="0" y="0"/>
                </a:lnTo>
                <a:lnTo>
                  <a:pt x="0" y="9184351"/>
                </a:lnTo>
                <a:lnTo>
                  <a:pt x="11300656" y="9184351"/>
                </a:lnTo>
                <a:lnTo>
                  <a:pt x="11300656"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299440" y="3145364"/>
            <a:ext cx="14227527" cy="5618113"/>
          </a:xfrm>
          <a:custGeom>
            <a:avLst/>
            <a:gdLst/>
            <a:ahLst/>
            <a:cxnLst/>
            <a:rect r="r" b="b" t="t" l="l"/>
            <a:pathLst>
              <a:path h="5618113" w="14227527">
                <a:moveTo>
                  <a:pt x="0" y="0"/>
                </a:moveTo>
                <a:lnTo>
                  <a:pt x="14227526" y="0"/>
                </a:lnTo>
                <a:lnTo>
                  <a:pt x="14227526" y="5618113"/>
                </a:lnTo>
                <a:lnTo>
                  <a:pt x="0" y="5618113"/>
                </a:lnTo>
                <a:lnTo>
                  <a:pt x="0" y="0"/>
                </a:lnTo>
                <a:close/>
              </a:path>
            </a:pathLst>
          </a:custGeom>
          <a:blipFill>
            <a:blip r:embed="rId8"/>
            <a:stretch>
              <a:fillRect l="0" t="0" r="0" b="0"/>
            </a:stretch>
          </a:blipFill>
        </p:spPr>
      </p:sp>
      <p:sp>
        <p:nvSpPr>
          <p:cNvPr name="TextBox 6" id="6"/>
          <p:cNvSpPr txBox="true"/>
          <p:nvPr/>
        </p:nvSpPr>
        <p:spPr>
          <a:xfrm rot="0">
            <a:off x="1028700" y="1190625"/>
            <a:ext cx="15111706"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TIMELINE</a:t>
            </a:r>
          </a:p>
        </p:txBody>
      </p:sp>
      <p:grpSp>
        <p:nvGrpSpPr>
          <p:cNvPr name="Group 7" id="7"/>
          <p:cNvGrpSpPr/>
          <p:nvPr/>
        </p:nvGrpSpPr>
        <p:grpSpPr>
          <a:xfrm rot="0">
            <a:off x="15412287" y="1189330"/>
            <a:ext cx="1420012" cy="767687"/>
            <a:chOff x="0" y="0"/>
            <a:chExt cx="1893350" cy="1023582"/>
          </a:xfrm>
        </p:grpSpPr>
        <p:sp>
          <p:nvSpPr>
            <p:cNvPr name="Freeform 8" id="8"/>
            <p:cNvSpPr/>
            <p:nvPr/>
          </p:nvSpPr>
          <p:spPr>
            <a:xfrm flipH="false" flipV="false" rot="0">
              <a:off x="944944" y="0"/>
              <a:ext cx="948406" cy="739757"/>
            </a:xfrm>
            <a:custGeom>
              <a:avLst/>
              <a:gdLst/>
              <a:ahLst/>
              <a:cxnLst/>
              <a:rect r="r" b="b" t="t" l="l"/>
              <a:pathLst>
                <a:path h="739757" w="948406">
                  <a:moveTo>
                    <a:pt x="0" y="0"/>
                  </a:moveTo>
                  <a:lnTo>
                    <a:pt x="948406" y="0"/>
                  </a:lnTo>
                  <a:lnTo>
                    <a:pt x="948406" y="739757"/>
                  </a:lnTo>
                  <a:lnTo>
                    <a:pt x="0" y="73975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0" y="129110"/>
              <a:ext cx="1017237" cy="510500"/>
            </a:xfrm>
            <a:prstGeom prst="rect">
              <a:avLst/>
            </a:prstGeom>
          </p:spPr>
          <p:txBody>
            <a:bodyPr anchor="t" rtlCol="false" tIns="0" lIns="0" bIns="0" rIns="0">
              <a:spAutoFit/>
            </a:bodyPr>
            <a:lstStyle/>
            <a:p>
              <a:pPr>
                <a:lnSpc>
                  <a:spcPts val="2765"/>
                </a:lnSpc>
              </a:pPr>
              <a:r>
                <a:rPr lang="en-US" sz="2793">
                  <a:solidFill>
                    <a:srgbClr val="004AAD"/>
                  </a:solidFill>
                  <a:latin typeface="Montserrat Classic Bold"/>
                </a:rPr>
                <a:t>EYE</a:t>
              </a:r>
            </a:p>
          </p:txBody>
        </p:sp>
        <p:sp>
          <p:nvSpPr>
            <p:cNvPr name="TextBox 10" id="10"/>
            <p:cNvSpPr txBox="true"/>
            <p:nvPr/>
          </p:nvSpPr>
          <p:spPr>
            <a:xfrm rot="0">
              <a:off x="329335" y="513082"/>
              <a:ext cx="1029782" cy="510500"/>
            </a:xfrm>
            <a:prstGeom prst="rect">
              <a:avLst/>
            </a:prstGeom>
          </p:spPr>
          <p:txBody>
            <a:bodyPr anchor="t" rtlCol="false" tIns="0" lIns="0" bIns="0" rIns="0">
              <a:spAutoFit/>
            </a:bodyPr>
            <a:lstStyle/>
            <a:p>
              <a:pPr>
                <a:lnSpc>
                  <a:spcPts val="2765"/>
                </a:lnSpc>
              </a:pPr>
              <a:r>
                <a:rPr lang="en-US" sz="2793">
                  <a:solidFill>
                    <a:srgbClr val="2BB4D4"/>
                  </a:solidFill>
                  <a:latin typeface="Montserrat Classic Bold"/>
                </a:rPr>
                <a:t>ZEN</a:t>
              </a:r>
            </a:p>
          </p:txBody>
        </p:sp>
      </p:gr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8023448" y="-2009860"/>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8905814">
            <a:off x="-4621628" y="7791359"/>
            <a:ext cx="11300655" cy="9184351"/>
          </a:xfrm>
          <a:custGeom>
            <a:avLst/>
            <a:gdLst/>
            <a:ahLst/>
            <a:cxnLst/>
            <a:rect r="r" b="b" t="t" l="l"/>
            <a:pathLst>
              <a:path h="9184351" w="11300655">
                <a:moveTo>
                  <a:pt x="11300656" y="0"/>
                </a:moveTo>
                <a:lnTo>
                  <a:pt x="0" y="0"/>
                </a:lnTo>
                <a:lnTo>
                  <a:pt x="0" y="9184351"/>
                </a:lnTo>
                <a:lnTo>
                  <a:pt x="11300656" y="9184351"/>
                </a:lnTo>
                <a:lnTo>
                  <a:pt x="11300656"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1190625"/>
            <a:ext cx="15111706"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FINANCE</a:t>
            </a:r>
          </a:p>
        </p:txBody>
      </p:sp>
      <p:sp>
        <p:nvSpPr>
          <p:cNvPr name="TextBox 6" id="6"/>
          <p:cNvSpPr txBox="true"/>
          <p:nvPr/>
        </p:nvSpPr>
        <p:spPr>
          <a:xfrm rot="0">
            <a:off x="5021310" y="3750492"/>
            <a:ext cx="7219831" cy="4131496"/>
          </a:xfrm>
          <a:prstGeom prst="rect">
            <a:avLst/>
          </a:prstGeom>
        </p:spPr>
        <p:txBody>
          <a:bodyPr anchor="t" rtlCol="false" tIns="0" lIns="0" bIns="0" rIns="0">
            <a:spAutoFit/>
          </a:bodyPr>
          <a:lstStyle/>
          <a:p>
            <a:pPr>
              <a:lnSpc>
                <a:spcPts val="4854"/>
              </a:lnSpc>
              <a:spcBef>
                <a:spcPct val="0"/>
              </a:spcBef>
            </a:pPr>
            <a:r>
              <a:rPr lang="en-US" sz="3467">
                <a:solidFill>
                  <a:srgbClr val="000000"/>
                </a:solidFill>
                <a:latin typeface="Montserrat Classic Bold"/>
              </a:rPr>
              <a:t>I</a:t>
            </a:r>
            <a:r>
              <a:rPr lang="en-US" sz="3467">
                <a:solidFill>
                  <a:srgbClr val="000000"/>
                </a:solidFill>
                <a:latin typeface="Montserrat Classic Bold"/>
              </a:rPr>
              <a:t>NITIAL INVESTMENT:</a:t>
            </a:r>
            <a:r>
              <a:rPr lang="en-US" sz="3467">
                <a:solidFill>
                  <a:srgbClr val="000000"/>
                </a:solidFill>
                <a:latin typeface="Montserrat Classic"/>
              </a:rPr>
              <a:t> 220, 000/=</a:t>
            </a:r>
          </a:p>
          <a:p>
            <a:pPr>
              <a:lnSpc>
                <a:spcPts val="4854"/>
              </a:lnSpc>
              <a:spcBef>
                <a:spcPct val="0"/>
              </a:spcBef>
            </a:pPr>
          </a:p>
          <a:p>
            <a:pPr>
              <a:lnSpc>
                <a:spcPts val="4854"/>
              </a:lnSpc>
              <a:spcBef>
                <a:spcPct val="0"/>
              </a:spcBef>
            </a:pPr>
            <a:r>
              <a:rPr lang="en-US" sz="3467">
                <a:solidFill>
                  <a:srgbClr val="000000"/>
                </a:solidFill>
                <a:latin typeface="Montserrat Classic Bold"/>
              </a:rPr>
              <a:t>REVENUE PROJECTIONS:</a:t>
            </a:r>
          </a:p>
          <a:p>
            <a:pPr>
              <a:lnSpc>
                <a:spcPts val="3874"/>
              </a:lnSpc>
              <a:spcBef>
                <a:spcPct val="0"/>
              </a:spcBef>
            </a:pPr>
          </a:p>
          <a:p>
            <a:pPr>
              <a:lnSpc>
                <a:spcPts val="4854"/>
              </a:lnSpc>
              <a:spcBef>
                <a:spcPct val="0"/>
              </a:spcBef>
            </a:pPr>
            <a:r>
              <a:rPr lang="en-US" sz="3467">
                <a:solidFill>
                  <a:srgbClr val="000000"/>
                </a:solidFill>
                <a:latin typeface="Montserrat Classic"/>
              </a:rPr>
              <a:t>YEAR 1 - 100,000/=</a:t>
            </a:r>
          </a:p>
          <a:p>
            <a:pPr>
              <a:lnSpc>
                <a:spcPts val="4854"/>
              </a:lnSpc>
              <a:spcBef>
                <a:spcPct val="0"/>
              </a:spcBef>
            </a:pPr>
            <a:r>
              <a:rPr lang="en-US" sz="3467">
                <a:solidFill>
                  <a:srgbClr val="000000"/>
                </a:solidFill>
                <a:latin typeface="Montserrat Classic"/>
              </a:rPr>
              <a:t>YEAR 2 – 250,000/=</a:t>
            </a:r>
          </a:p>
          <a:p>
            <a:pPr>
              <a:lnSpc>
                <a:spcPts val="4854"/>
              </a:lnSpc>
              <a:spcBef>
                <a:spcPct val="0"/>
              </a:spcBef>
            </a:pPr>
            <a:r>
              <a:rPr lang="en-US" sz="3467">
                <a:solidFill>
                  <a:srgbClr val="000000"/>
                </a:solidFill>
                <a:latin typeface="Montserrat Classic"/>
              </a:rPr>
              <a:t>YEAR 3 – 500,000/=</a:t>
            </a:r>
          </a:p>
        </p:txBody>
      </p:sp>
      <p:grpSp>
        <p:nvGrpSpPr>
          <p:cNvPr name="Group 7" id="7"/>
          <p:cNvGrpSpPr/>
          <p:nvPr/>
        </p:nvGrpSpPr>
        <p:grpSpPr>
          <a:xfrm rot="0">
            <a:off x="1028700" y="8490613"/>
            <a:ext cx="1420012" cy="767687"/>
            <a:chOff x="0" y="0"/>
            <a:chExt cx="1893350" cy="1023582"/>
          </a:xfrm>
        </p:grpSpPr>
        <p:sp>
          <p:nvSpPr>
            <p:cNvPr name="Freeform 8" id="8"/>
            <p:cNvSpPr/>
            <p:nvPr/>
          </p:nvSpPr>
          <p:spPr>
            <a:xfrm flipH="false" flipV="false" rot="0">
              <a:off x="944944" y="0"/>
              <a:ext cx="948406" cy="739757"/>
            </a:xfrm>
            <a:custGeom>
              <a:avLst/>
              <a:gdLst/>
              <a:ahLst/>
              <a:cxnLst/>
              <a:rect r="r" b="b" t="t" l="l"/>
              <a:pathLst>
                <a:path h="739757" w="948406">
                  <a:moveTo>
                    <a:pt x="0" y="0"/>
                  </a:moveTo>
                  <a:lnTo>
                    <a:pt x="948406" y="0"/>
                  </a:lnTo>
                  <a:lnTo>
                    <a:pt x="948406" y="739757"/>
                  </a:lnTo>
                  <a:lnTo>
                    <a:pt x="0" y="7397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0" y="129110"/>
              <a:ext cx="1017237" cy="510500"/>
            </a:xfrm>
            <a:prstGeom prst="rect">
              <a:avLst/>
            </a:prstGeom>
          </p:spPr>
          <p:txBody>
            <a:bodyPr anchor="t" rtlCol="false" tIns="0" lIns="0" bIns="0" rIns="0">
              <a:spAutoFit/>
            </a:bodyPr>
            <a:lstStyle/>
            <a:p>
              <a:pPr>
                <a:lnSpc>
                  <a:spcPts val="2765"/>
                </a:lnSpc>
              </a:pPr>
              <a:r>
                <a:rPr lang="en-US" sz="2793">
                  <a:solidFill>
                    <a:srgbClr val="004AAD"/>
                  </a:solidFill>
                  <a:latin typeface="Montserrat Classic Bold"/>
                </a:rPr>
                <a:t>EYE</a:t>
              </a:r>
            </a:p>
          </p:txBody>
        </p:sp>
        <p:sp>
          <p:nvSpPr>
            <p:cNvPr name="TextBox 10" id="10"/>
            <p:cNvSpPr txBox="true"/>
            <p:nvPr/>
          </p:nvSpPr>
          <p:spPr>
            <a:xfrm rot="0">
              <a:off x="329335" y="513082"/>
              <a:ext cx="1029782" cy="510500"/>
            </a:xfrm>
            <a:prstGeom prst="rect">
              <a:avLst/>
            </a:prstGeom>
          </p:spPr>
          <p:txBody>
            <a:bodyPr anchor="t" rtlCol="false" tIns="0" lIns="0" bIns="0" rIns="0">
              <a:spAutoFit/>
            </a:bodyPr>
            <a:lstStyle/>
            <a:p>
              <a:pPr>
                <a:lnSpc>
                  <a:spcPts val="2765"/>
                </a:lnSpc>
              </a:pPr>
              <a:r>
                <a:rPr lang="en-US" sz="2793">
                  <a:solidFill>
                    <a:srgbClr val="2BB4D4"/>
                  </a:solidFill>
                  <a:latin typeface="Montserrat Classic Bold"/>
                </a:rPr>
                <a:t>ZEN</a:t>
              </a:r>
            </a:p>
          </p:txBody>
        </p:sp>
      </p:gr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8023448" y="-2009860"/>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8905814">
            <a:off x="-4621628" y="7791359"/>
            <a:ext cx="11300655" cy="9184351"/>
          </a:xfrm>
          <a:custGeom>
            <a:avLst/>
            <a:gdLst/>
            <a:ahLst/>
            <a:cxnLst/>
            <a:rect r="r" b="b" t="t" l="l"/>
            <a:pathLst>
              <a:path h="9184351" w="11300655">
                <a:moveTo>
                  <a:pt x="11300656" y="0"/>
                </a:moveTo>
                <a:lnTo>
                  <a:pt x="0" y="0"/>
                </a:lnTo>
                <a:lnTo>
                  <a:pt x="0" y="9184351"/>
                </a:lnTo>
                <a:lnTo>
                  <a:pt x="11300656" y="9184351"/>
                </a:lnTo>
                <a:lnTo>
                  <a:pt x="11300656"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1190625"/>
            <a:ext cx="15111706"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COST ANALYSIS</a:t>
            </a:r>
          </a:p>
        </p:txBody>
      </p:sp>
      <p:sp>
        <p:nvSpPr>
          <p:cNvPr name="TextBox 6" id="6"/>
          <p:cNvSpPr txBox="true"/>
          <p:nvPr/>
        </p:nvSpPr>
        <p:spPr>
          <a:xfrm rot="0">
            <a:off x="2949714" y="4271812"/>
            <a:ext cx="12388573" cy="2527180"/>
          </a:xfrm>
          <a:prstGeom prst="rect">
            <a:avLst/>
          </a:prstGeom>
        </p:spPr>
        <p:txBody>
          <a:bodyPr anchor="t" rtlCol="false" tIns="0" lIns="0" bIns="0" rIns="0">
            <a:spAutoFit/>
          </a:bodyPr>
          <a:lstStyle/>
          <a:p>
            <a:pPr marL="783660" indent="-391830" lvl="1">
              <a:lnSpc>
                <a:spcPts val="5081"/>
              </a:lnSpc>
              <a:buFont typeface="Arial"/>
              <a:buChar char="•"/>
            </a:pPr>
            <a:r>
              <a:rPr lang="en-US" sz="3629">
                <a:solidFill>
                  <a:srgbClr val="000000"/>
                </a:solidFill>
                <a:latin typeface="Montserrat Classic Bold"/>
              </a:rPr>
              <a:t>PLANNING AND DESIGNING STAGE COST – 20,000</a:t>
            </a:r>
          </a:p>
          <a:p>
            <a:pPr marL="783660" indent="-391830" lvl="1">
              <a:lnSpc>
                <a:spcPts val="5081"/>
              </a:lnSpc>
              <a:buFont typeface="Arial"/>
              <a:buChar char="•"/>
            </a:pPr>
            <a:r>
              <a:rPr lang="en-US" sz="3629">
                <a:solidFill>
                  <a:srgbClr val="000000"/>
                </a:solidFill>
                <a:latin typeface="Montserrat Classic Bold"/>
              </a:rPr>
              <a:t>IMPLEMENTATION COST – 100,000</a:t>
            </a:r>
          </a:p>
          <a:p>
            <a:pPr marL="783660" indent="-391830" lvl="1">
              <a:lnSpc>
                <a:spcPts val="5081"/>
              </a:lnSpc>
              <a:buFont typeface="Arial"/>
              <a:buChar char="•"/>
            </a:pPr>
            <a:r>
              <a:rPr lang="en-US" sz="3629">
                <a:solidFill>
                  <a:srgbClr val="000000"/>
                </a:solidFill>
                <a:latin typeface="Montserrat Classic Bold"/>
              </a:rPr>
              <a:t>TESTING COST – 50,000  </a:t>
            </a:r>
          </a:p>
          <a:p>
            <a:pPr marL="783660" indent="-391830" lvl="1">
              <a:lnSpc>
                <a:spcPts val="5081"/>
              </a:lnSpc>
              <a:buFont typeface="Arial"/>
              <a:buChar char="•"/>
            </a:pPr>
            <a:r>
              <a:rPr lang="en-US" sz="3629">
                <a:solidFill>
                  <a:srgbClr val="000000"/>
                </a:solidFill>
                <a:latin typeface="Montserrat Classic Bold"/>
              </a:rPr>
              <a:t>MARKETING COST – 50,000</a:t>
            </a:r>
          </a:p>
        </p:txBody>
      </p:sp>
      <p:grpSp>
        <p:nvGrpSpPr>
          <p:cNvPr name="Group 7" id="7"/>
          <p:cNvGrpSpPr/>
          <p:nvPr/>
        </p:nvGrpSpPr>
        <p:grpSpPr>
          <a:xfrm rot="0">
            <a:off x="1028700" y="8490613"/>
            <a:ext cx="1420012" cy="767687"/>
            <a:chOff x="0" y="0"/>
            <a:chExt cx="1893350" cy="1023582"/>
          </a:xfrm>
        </p:grpSpPr>
        <p:sp>
          <p:nvSpPr>
            <p:cNvPr name="Freeform 8" id="8"/>
            <p:cNvSpPr/>
            <p:nvPr/>
          </p:nvSpPr>
          <p:spPr>
            <a:xfrm flipH="false" flipV="false" rot="0">
              <a:off x="944944" y="0"/>
              <a:ext cx="948406" cy="739757"/>
            </a:xfrm>
            <a:custGeom>
              <a:avLst/>
              <a:gdLst/>
              <a:ahLst/>
              <a:cxnLst/>
              <a:rect r="r" b="b" t="t" l="l"/>
              <a:pathLst>
                <a:path h="739757" w="948406">
                  <a:moveTo>
                    <a:pt x="0" y="0"/>
                  </a:moveTo>
                  <a:lnTo>
                    <a:pt x="948406" y="0"/>
                  </a:lnTo>
                  <a:lnTo>
                    <a:pt x="948406" y="739757"/>
                  </a:lnTo>
                  <a:lnTo>
                    <a:pt x="0" y="7397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0" y="129110"/>
              <a:ext cx="1017237" cy="510500"/>
            </a:xfrm>
            <a:prstGeom prst="rect">
              <a:avLst/>
            </a:prstGeom>
          </p:spPr>
          <p:txBody>
            <a:bodyPr anchor="t" rtlCol="false" tIns="0" lIns="0" bIns="0" rIns="0">
              <a:spAutoFit/>
            </a:bodyPr>
            <a:lstStyle/>
            <a:p>
              <a:pPr>
                <a:lnSpc>
                  <a:spcPts val="2765"/>
                </a:lnSpc>
              </a:pPr>
              <a:r>
                <a:rPr lang="en-US" sz="2793">
                  <a:solidFill>
                    <a:srgbClr val="004AAD"/>
                  </a:solidFill>
                  <a:latin typeface="Montserrat Classic Bold"/>
                </a:rPr>
                <a:t>EYE</a:t>
              </a:r>
            </a:p>
          </p:txBody>
        </p:sp>
        <p:sp>
          <p:nvSpPr>
            <p:cNvPr name="TextBox 10" id="10"/>
            <p:cNvSpPr txBox="true"/>
            <p:nvPr/>
          </p:nvSpPr>
          <p:spPr>
            <a:xfrm rot="0">
              <a:off x="329335" y="513082"/>
              <a:ext cx="1029782" cy="510500"/>
            </a:xfrm>
            <a:prstGeom prst="rect">
              <a:avLst/>
            </a:prstGeom>
          </p:spPr>
          <p:txBody>
            <a:bodyPr anchor="t" rtlCol="false" tIns="0" lIns="0" bIns="0" rIns="0">
              <a:spAutoFit/>
            </a:bodyPr>
            <a:lstStyle/>
            <a:p>
              <a:pPr>
                <a:lnSpc>
                  <a:spcPts val="2765"/>
                </a:lnSpc>
              </a:pPr>
              <a:r>
                <a:rPr lang="en-US" sz="2793">
                  <a:solidFill>
                    <a:srgbClr val="2BB4D4"/>
                  </a:solidFill>
                  <a:latin typeface="Montserrat Classic Bold"/>
                </a:rPr>
                <a:t>ZEN</a:t>
              </a:r>
            </a:p>
          </p:txBody>
        </p:sp>
      </p:gr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8023448" y="-2009860"/>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21104" y="-2699817"/>
            <a:ext cx="12794948" cy="8828634"/>
          </a:xfrm>
          <a:custGeom>
            <a:avLst/>
            <a:gdLst/>
            <a:ahLst/>
            <a:cxnLst/>
            <a:rect r="r" b="b" t="t" l="l"/>
            <a:pathLst>
              <a:path h="8828634" w="12794948">
                <a:moveTo>
                  <a:pt x="0" y="0"/>
                </a:moveTo>
                <a:lnTo>
                  <a:pt x="12794949" y="0"/>
                </a:lnTo>
                <a:lnTo>
                  <a:pt x="12794949" y="8828634"/>
                </a:lnTo>
                <a:lnTo>
                  <a:pt x="0" y="8828634"/>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8905814">
            <a:off x="-4621628" y="7791359"/>
            <a:ext cx="11300655" cy="9184351"/>
          </a:xfrm>
          <a:custGeom>
            <a:avLst/>
            <a:gdLst/>
            <a:ahLst/>
            <a:cxnLst/>
            <a:rect r="r" b="b" t="t" l="l"/>
            <a:pathLst>
              <a:path h="9184351" w="11300655">
                <a:moveTo>
                  <a:pt x="11300656" y="0"/>
                </a:moveTo>
                <a:lnTo>
                  <a:pt x="0" y="0"/>
                </a:lnTo>
                <a:lnTo>
                  <a:pt x="0" y="9184351"/>
                </a:lnTo>
                <a:lnTo>
                  <a:pt x="11300656" y="9184351"/>
                </a:lnTo>
                <a:lnTo>
                  <a:pt x="11300656"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1190625"/>
            <a:ext cx="15111706"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COMMERCIALIZATION</a:t>
            </a:r>
          </a:p>
        </p:txBody>
      </p:sp>
      <p:sp>
        <p:nvSpPr>
          <p:cNvPr name="TextBox 6" id="6"/>
          <p:cNvSpPr txBox="true"/>
          <p:nvPr/>
        </p:nvSpPr>
        <p:spPr>
          <a:xfrm rot="0">
            <a:off x="1028700" y="3537830"/>
            <a:ext cx="15865138" cy="5528189"/>
          </a:xfrm>
          <a:prstGeom prst="rect">
            <a:avLst/>
          </a:prstGeom>
        </p:spPr>
        <p:txBody>
          <a:bodyPr anchor="t" rtlCol="false" tIns="0" lIns="0" bIns="0" rIns="0">
            <a:spAutoFit/>
          </a:bodyPr>
          <a:lstStyle/>
          <a:p>
            <a:pPr marL="697302" indent="-348651" lvl="1">
              <a:lnSpc>
                <a:spcPts val="4521"/>
              </a:lnSpc>
              <a:buFont typeface="Arial"/>
              <a:buChar char="•"/>
            </a:pPr>
            <a:r>
              <a:rPr lang="en-US" sz="3229">
                <a:solidFill>
                  <a:srgbClr val="000000"/>
                </a:solidFill>
                <a:latin typeface="Montserrat Classic Bold"/>
              </a:rPr>
              <a:t>FREEMIUM MODEL :</a:t>
            </a:r>
            <a:r>
              <a:rPr lang="en-US" sz="3229">
                <a:solidFill>
                  <a:srgbClr val="000000"/>
                </a:solidFill>
                <a:latin typeface="Montserrat Classic"/>
              </a:rPr>
              <a:t> ADD ADITIONAL PREMIUM FEATURES.</a:t>
            </a:r>
          </a:p>
          <a:p>
            <a:pPr marL="632534" indent="-316267" lvl="1">
              <a:lnSpc>
                <a:spcPts val="4101"/>
              </a:lnSpc>
              <a:buFont typeface="Arial"/>
              <a:buChar char="•"/>
            </a:pPr>
            <a:r>
              <a:rPr lang="en-US" sz="2929">
                <a:solidFill>
                  <a:srgbClr val="000000"/>
                </a:solidFill>
                <a:latin typeface="Montserrat Classic Bold"/>
              </a:rPr>
              <a:t>DATA INSIGHTS AND ANALYTICS: </a:t>
            </a:r>
            <a:r>
              <a:rPr lang="en-US" sz="2929">
                <a:solidFill>
                  <a:srgbClr val="000000"/>
                </a:solidFill>
                <a:latin typeface="Montserrat Classic"/>
              </a:rPr>
              <a:t>ANONYMIZED DATA FROM USERS' QUIZ RESPONSES AND EYE TESTS AND CREATE VALUABLE INSIGHT WHICH HAS ECONOMIC VALUE.</a:t>
            </a:r>
          </a:p>
          <a:p>
            <a:pPr marL="697302" indent="-348651" lvl="1">
              <a:lnSpc>
                <a:spcPts val="4521"/>
              </a:lnSpc>
              <a:buFont typeface="Arial"/>
              <a:buChar char="•"/>
            </a:pPr>
            <a:r>
              <a:rPr lang="en-US" sz="3229">
                <a:solidFill>
                  <a:srgbClr val="000000"/>
                </a:solidFill>
                <a:latin typeface="Montserrat Classic Bold"/>
              </a:rPr>
              <a:t>AYURVEDIC ITEMS (IF POSSIBLE)</a:t>
            </a:r>
          </a:p>
          <a:p>
            <a:pPr marL="697302" indent="-348651" lvl="1">
              <a:lnSpc>
                <a:spcPts val="4521"/>
              </a:lnSpc>
              <a:buFont typeface="Arial"/>
              <a:buChar char="•"/>
            </a:pPr>
            <a:r>
              <a:rPr lang="en-US" sz="3229">
                <a:solidFill>
                  <a:srgbClr val="000000"/>
                </a:solidFill>
                <a:latin typeface="Montserrat Classic Bold"/>
              </a:rPr>
              <a:t>ADVERTISING : </a:t>
            </a:r>
            <a:r>
              <a:rPr lang="en-US" sz="3229">
                <a:solidFill>
                  <a:srgbClr val="000000"/>
                </a:solidFill>
                <a:latin typeface="Montserrat Classic"/>
              </a:rPr>
              <a:t>AD REVENUE CAN BE GENERATED BASED ON THE NUMBER OF IMPRESSIONS OR CLICKS ON THESE ADVERTISEMENTS.</a:t>
            </a:r>
          </a:p>
          <a:p>
            <a:pPr marL="697302" indent="-348651" lvl="1">
              <a:lnSpc>
                <a:spcPts val="4521"/>
              </a:lnSpc>
              <a:buFont typeface="Arial"/>
              <a:buChar char="•"/>
            </a:pPr>
            <a:r>
              <a:rPr lang="en-US" sz="3229">
                <a:solidFill>
                  <a:srgbClr val="000000"/>
                </a:solidFill>
                <a:latin typeface="Montserrat Classic Bold"/>
              </a:rPr>
              <a:t>PARTNERSHIPS WITH EYE CARE SPECIALISTS :</a:t>
            </a:r>
            <a:r>
              <a:rPr lang="en-US" sz="3229">
                <a:solidFill>
                  <a:srgbClr val="000000"/>
                </a:solidFill>
                <a:latin typeface="Montserrat Classic"/>
              </a:rPr>
              <a:t> COLLABORATING WITH EYE CARE SPECIALISTS AND CLINICS TO RECOMMEND THEIR SERVICES.</a:t>
            </a:r>
          </a:p>
          <a:p>
            <a:pPr>
              <a:lnSpc>
                <a:spcPts val="4521"/>
              </a:lnSpc>
            </a:pP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8023448" y="-2009860"/>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21104" y="-2699817"/>
            <a:ext cx="12794948" cy="8828634"/>
          </a:xfrm>
          <a:custGeom>
            <a:avLst/>
            <a:gdLst/>
            <a:ahLst/>
            <a:cxnLst/>
            <a:rect r="r" b="b" t="t" l="l"/>
            <a:pathLst>
              <a:path h="8828634" w="12794948">
                <a:moveTo>
                  <a:pt x="0" y="0"/>
                </a:moveTo>
                <a:lnTo>
                  <a:pt x="12794949" y="0"/>
                </a:lnTo>
                <a:lnTo>
                  <a:pt x="12794949" y="8828634"/>
                </a:lnTo>
                <a:lnTo>
                  <a:pt x="0" y="8828634"/>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8905814">
            <a:off x="-4621628" y="7791359"/>
            <a:ext cx="11300655" cy="9184351"/>
          </a:xfrm>
          <a:custGeom>
            <a:avLst/>
            <a:gdLst/>
            <a:ahLst/>
            <a:cxnLst/>
            <a:rect r="r" b="b" t="t" l="l"/>
            <a:pathLst>
              <a:path h="9184351" w="11300655">
                <a:moveTo>
                  <a:pt x="11300656" y="0"/>
                </a:moveTo>
                <a:lnTo>
                  <a:pt x="0" y="0"/>
                </a:lnTo>
                <a:lnTo>
                  <a:pt x="0" y="9184351"/>
                </a:lnTo>
                <a:lnTo>
                  <a:pt x="11300656" y="9184351"/>
                </a:lnTo>
                <a:lnTo>
                  <a:pt x="11300656"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1190625"/>
            <a:ext cx="15111706" cy="2352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ATTRACTIVE POINTS FOR INVESTORS </a:t>
            </a:r>
          </a:p>
        </p:txBody>
      </p:sp>
      <p:sp>
        <p:nvSpPr>
          <p:cNvPr name="TextBox 6" id="6"/>
          <p:cNvSpPr txBox="true"/>
          <p:nvPr/>
        </p:nvSpPr>
        <p:spPr>
          <a:xfrm rot="0">
            <a:off x="1028700" y="4335725"/>
            <a:ext cx="15986826" cy="559894"/>
          </a:xfrm>
          <a:prstGeom prst="rect">
            <a:avLst/>
          </a:prstGeom>
        </p:spPr>
        <p:txBody>
          <a:bodyPr anchor="t" rtlCol="false" tIns="0" lIns="0" bIns="0" rIns="0">
            <a:spAutoFit/>
          </a:bodyPr>
          <a:lstStyle/>
          <a:p>
            <a:pPr>
              <a:lnSpc>
                <a:spcPts val="4556"/>
              </a:lnSpc>
            </a:pPr>
          </a:p>
        </p:txBody>
      </p:sp>
      <p:sp>
        <p:nvSpPr>
          <p:cNvPr name="TextBox 7" id="7"/>
          <p:cNvSpPr txBox="true"/>
          <p:nvPr/>
        </p:nvSpPr>
        <p:spPr>
          <a:xfrm rot="0">
            <a:off x="1028700" y="4828943"/>
            <a:ext cx="16230600" cy="3026998"/>
          </a:xfrm>
          <a:prstGeom prst="rect">
            <a:avLst/>
          </a:prstGeom>
        </p:spPr>
        <p:txBody>
          <a:bodyPr anchor="t" rtlCol="false" tIns="0" lIns="0" bIns="0" rIns="0">
            <a:spAutoFit/>
          </a:bodyPr>
          <a:lstStyle/>
          <a:p>
            <a:pPr>
              <a:lnSpc>
                <a:spcPts val="4832"/>
              </a:lnSpc>
            </a:pPr>
            <a:r>
              <a:rPr lang="en-US" sz="3451">
                <a:solidFill>
                  <a:srgbClr val="000000"/>
                </a:solidFill>
                <a:latin typeface="Canva Sans Bold"/>
              </a:rPr>
              <a:t>Why Choose EyeZen? </a:t>
            </a:r>
          </a:p>
          <a:p>
            <a:pPr marL="745253" indent="-372627" lvl="1">
              <a:lnSpc>
                <a:spcPts val="4832"/>
              </a:lnSpc>
              <a:buFont typeface="Arial"/>
              <a:buChar char="•"/>
            </a:pPr>
            <a:r>
              <a:rPr lang="en-US" sz="3451">
                <a:solidFill>
                  <a:srgbClr val="000000"/>
                </a:solidFill>
                <a:latin typeface="Canva Sans"/>
              </a:rPr>
              <a:t>The unique combination of technology and traditional treatments. </a:t>
            </a:r>
          </a:p>
          <a:p>
            <a:pPr marL="745253" indent="-372627" lvl="1">
              <a:lnSpc>
                <a:spcPts val="4832"/>
              </a:lnSpc>
              <a:buFont typeface="Arial"/>
              <a:buChar char="•"/>
            </a:pPr>
            <a:r>
              <a:rPr lang="en-US" sz="3451">
                <a:solidFill>
                  <a:srgbClr val="000000"/>
                </a:solidFill>
                <a:latin typeface="Canva Sans"/>
              </a:rPr>
              <a:t>Expanding market in the digital health sector. </a:t>
            </a:r>
          </a:p>
          <a:p>
            <a:pPr marL="745253" indent="-372627" lvl="1">
              <a:lnSpc>
                <a:spcPts val="4832"/>
              </a:lnSpc>
              <a:buFont typeface="Arial"/>
              <a:buChar char="•"/>
            </a:pPr>
            <a:r>
              <a:rPr lang="en-US" sz="3451">
                <a:solidFill>
                  <a:srgbClr val="000000"/>
                </a:solidFill>
                <a:latin typeface="Canva Sans"/>
              </a:rPr>
              <a:t>Proven commitment to user feedback and continuous improvement. </a:t>
            </a:r>
          </a:p>
          <a:p>
            <a:pPr marL="745253" indent="-372627" lvl="1">
              <a:lnSpc>
                <a:spcPts val="4832"/>
              </a:lnSpc>
              <a:buFont typeface="Arial"/>
              <a:buChar char="•"/>
            </a:pPr>
            <a:r>
              <a:rPr lang="en-US" sz="3451">
                <a:solidFill>
                  <a:srgbClr val="000000"/>
                </a:solidFill>
                <a:latin typeface="Canva Sans"/>
              </a:rPr>
              <a:t>A talented and experienced team.</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766807">
            <a:off x="12891601" y="4245209"/>
            <a:ext cx="12112141" cy="9843868"/>
          </a:xfrm>
          <a:custGeom>
            <a:avLst/>
            <a:gdLst/>
            <a:ahLst/>
            <a:cxnLst/>
            <a:rect r="r" b="b" t="t" l="l"/>
            <a:pathLst>
              <a:path h="9843868" w="12112141">
                <a:moveTo>
                  <a:pt x="0" y="0"/>
                </a:moveTo>
                <a:lnTo>
                  <a:pt x="12112141" y="0"/>
                </a:lnTo>
                <a:lnTo>
                  <a:pt x="12112141" y="9843867"/>
                </a:lnTo>
                <a:lnTo>
                  <a:pt x="0" y="984386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8845985"/>
            <a:ext cx="675462" cy="824630"/>
          </a:xfrm>
          <a:custGeom>
            <a:avLst/>
            <a:gdLst/>
            <a:ahLst/>
            <a:cxnLst/>
            <a:rect r="r" b="b" t="t" l="l"/>
            <a:pathLst>
              <a:path h="824630" w="675462">
                <a:moveTo>
                  <a:pt x="0" y="0"/>
                </a:moveTo>
                <a:lnTo>
                  <a:pt x="675462" y="0"/>
                </a:lnTo>
                <a:lnTo>
                  <a:pt x="675462" y="824630"/>
                </a:lnTo>
                <a:lnTo>
                  <a:pt x="0" y="8246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2000238" y="3600450"/>
            <a:ext cx="3086112" cy="3086100"/>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4415" r="0" b="-4415"/>
              </a:stretch>
            </a:blipFill>
          </p:spPr>
        </p:sp>
      </p:grpSp>
      <p:grpSp>
        <p:nvGrpSpPr>
          <p:cNvPr name="Group 6" id="6"/>
          <p:cNvGrpSpPr>
            <a:grpSpLocks noChangeAspect="true"/>
          </p:cNvGrpSpPr>
          <p:nvPr/>
        </p:nvGrpSpPr>
        <p:grpSpPr>
          <a:xfrm rot="0">
            <a:off x="5734038" y="3600450"/>
            <a:ext cx="3086112" cy="3086100"/>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315" t="0" r="-315" b="0"/>
              </a:stretch>
            </a:blipFill>
          </p:spPr>
        </p:sp>
      </p:grpSp>
      <p:grpSp>
        <p:nvGrpSpPr>
          <p:cNvPr name="Group 8" id="8"/>
          <p:cNvGrpSpPr>
            <a:grpSpLocks noChangeAspect="true"/>
          </p:cNvGrpSpPr>
          <p:nvPr/>
        </p:nvGrpSpPr>
        <p:grpSpPr>
          <a:xfrm rot="0">
            <a:off x="9467850" y="3600450"/>
            <a:ext cx="3086112" cy="3086100"/>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t="0" r="0" b="0"/>
              </a:stretch>
            </a:blipFill>
          </p:spPr>
        </p:sp>
      </p:grpSp>
      <p:grpSp>
        <p:nvGrpSpPr>
          <p:cNvPr name="Group 10" id="10"/>
          <p:cNvGrpSpPr>
            <a:grpSpLocks noChangeAspect="true"/>
          </p:cNvGrpSpPr>
          <p:nvPr/>
        </p:nvGrpSpPr>
        <p:grpSpPr>
          <a:xfrm rot="0">
            <a:off x="13201662" y="3600450"/>
            <a:ext cx="3086112" cy="3086100"/>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0" t="0" r="0" b="0"/>
              </a:stretch>
            </a:blipFill>
          </p:spPr>
        </p:sp>
      </p:grpSp>
      <p:sp>
        <p:nvSpPr>
          <p:cNvPr name="TextBox 12" id="12"/>
          <p:cNvSpPr txBox="true"/>
          <p:nvPr/>
        </p:nvSpPr>
        <p:spPr>
          <a:xfrm rot="0">
            <a:off x="1028700" y="1238250"/>
            <a:ext cx="11591433" cy="1540659"/>
          </a:xfrm>
          <a:prstGeom prst="rect">
            <a:avLst/>
          </a:prstGeom>
        </p:spPr>
        <p:txBody>
          <a:bodyPr anchor="t" rtlCol="false" tIns="0" lIns="0" bIns="0" rIns="0">
            <a:spAutoFit/>
          </a:bodyPr>
          <a:lstStyle/>
          <a:p>
            <a:pPr>
              <a:lnSpc>
                <a:spcPts val="11530"/>
              </a:lnSpc>
            </a:pPr>
            <a:r>
              <a:rPr lang="en-US" sz="11530" spc="-392">
                <a:solidFill>
                  <a:srgbClr val="004AAD"/>
                </a:solidFill>
                <a:latin typeface="Montserrat Classic Bold"/>
              </a:rPr>
              <a:t>OUR TEAM</a:t>
            </a:r>
          </a:p>
        </p:txBody>
      </p:sp>
      <p:sp>
        <p:nvSpPr>
          <p:cNvPr name="TextBox 13" id="13"/>
          <p:cNvSpPr txBox="true"/>
          <p:nvPr/>
        </p:nvSpPr>
        <p:spPr>
          <a:xfrm rot="0">
            <a:off x="1704162" y="8896235"/>
            <a:ext cx="7439838" cy="504825"/>
          </a:xfrm>
          <a:prstGeom prst="rect">
            <a:avLst/>
          </a:prstGeom>
        </p:spPr>
        <p:txBody>
          <a:bodyPr anchor="t" rtlCol="false" tIns="0" lIns="0" bIns="0" rIns="0">
            <a:spAutoFit/>
          </a:bodyPr>
          <a:lstStyle/>
          <a:p>
            <a:pPr>
              <a:lnSpc>
                <a:spcPts val="4199"/>
              </a:lnSpc>
            </a:pPr>
            <a:r>
              <a:rPr lang="en-US" sz="2999">
                <a:solidFill>
                  <a:srgbClr val="004AAD"/>
                </a:solidFill>
                <a:latin typeface="Montserrat Classic Bold Italics"/>
              </a:rPr>
              <a:t>User Experience</a:t>
            </a:r>
            <a:r>
              <a:rPr lang="en-US" sz="2999">
                <a:solidFill>
                  <a:srgbClr val="004AAD"/>
                </a:solidFill>
                <a:latin typeface="Montserrat Classic Bold Italics"/>
              </a:rPr>
              <a:t> Engineering </a:t>
            </a:r>
          </a:p>
        </p:txBody>
      </p:sp>
      <p:sp>
        <p:nvSpPr>
          <p:cNvPr name="TextBox 14" id="14"/>
          <p:cNvSpPr txBox="true"/>
          <p:nvPr/>
        </p:nvSpPr>
        <p:spPr>
          <a:xfrm rot="0">
            <a:off x="2000250" y="6867098"/>
            <a:ext cx="3086100"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a:rPr>
              <a:t>Ishara Madusanka</a:t>
            </a:r>
          </a:p>
        </p:txBody>
      </p:sp>
      <p:sp>
        <p:nvSpPr>
          <p:cNvPr name="TextBox 15" id="15"/>
          <p:cNvSpPr txBox="true"/>
          <p:nvPr/>
        </p:nvSpPr>
        <p:spPr>
          <a:xfrm rot="0">
            <a:off x="5734050" y="6867098"/>
            <a:ext cx="3086100"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a:rPr>
              <a:t>Umesha Silva</a:t>
            </a:r>
          </a:p>
        </p:txBody>
      </p:sp>
      <p:sp>
        <p:nvSpPr>
          <p:cNvPr name="TextBox 16" id="16"/>
          <p:cNvSpPr txBox="true"/>
          <p:nvPr/>
        </p:nvSpPr>
        <p:spPr>
          <a:xfrm rot="0">
            <a:off x="9467850" y="6867098"/>
            <a:ext cx="3086100"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a:rPr>
              <a:t>Isuru Madusanka</a:t>
            </a:r>
          </a:p>
        </p:txBody>
      </p:sp>
      <p:sp>
        <p:nvSpPr>
          <p:cNvPr name="TextBox 17" id="17"/>
          <p:cNvSpPr txBox="true"/>
          <p:nvPr/>
        </p:nvSpPr>
        <p:spPr>
          <a:xfrm rot="0">
            <a:off x="13201650" y="6867098"/>
            <a:ext cx="3086100" cy="396239"/>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a:rPr>
              <a:t>Yasiru Karunarathne</a:t>
            </a:r>
          </a:p>
        </p:txBody>
      </p:sp>
      <p:grpSp>
        <p:nvGrpSpPr>
          <p:cNvPr name="Group 18" id="18"/>
          <p:cNvGrpSpPr/>
          <p:nvPr/>
        </p:nvGrpSpPr>
        <p:grpSpPr>
          <a:xfrm rot="0">
            <a:off x="15103035" y="1325497"/>
            <a:ext cx="1420012" cy="767687"/>
            <a:chOff x="0" y="0"/>
            <a:chExt cx="1893350" cy="1023582"/>
          </a:xfrm>
        </p:grpSpPr>
        <p:sp>
          <p:nvSpPr>
            <p:cNvPr name="Freeform 19" id="19"/>
            <p:cNvSpPr/>
            <p:nvPr/>
          </p:nvSpPr>
          <p:spPr>
            <a:xfrm flipH="false" flipV="false" rot="0">
              <a:off x="944944" y="0"/>
              <a:ext cx="948406" cy="739757"/>
            </a:xfrm>
            <a:custGeom>
              <a:avLst/>
              <a:gdLst/>
              <a:ahLst/>
              <a:cxnLst/>
              <a:rect r="r" b="b" t="t" l="l"/>
              <a:pathLst>
                <a:path h="739757" w="948406">
                  <a:moveTo>
                    <a:pt x="0" y="0"/>
                  </a:moveTo>
                  <a:lnTo>
                    <a:pt x="948406" y="0"/>
                  </a:lnTo>
                  <a:lnTo>
                    <a:pt x="948406" y="739757"/>
                  </a:lnTo>
                  <a:lnTo>
                    <a:pt x="0" y="73975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0" id="20"/>
            <p:cNvSpPr txBox="true"/>
            <p:nvPr/>
          </p:nvSpPr>
          <p:spPr>
            <a:xfrm rot="0">
              <a:off x="0" y="129110"/>
              <a:ext cx="1017237" cy="510500"/>
            </a:xfrm>
            <a:prstGeom prst="rect">
              <a:avLst/>
            </a:prstGeom>
          </p:spPr>
          <p:txBody>
            <a:bodyPr anchor="t" rtlCol="false" tIns="0" lIns="0" bIns="0" rIns="0">
              <a:spAutoFit/>
            </a:bodyPr>
            <a:lstStyle/>
            <a:p>
              <a:pPr>
                <a:lnSpc>
                  <a:spcPts val="2765"/>
                </a:lnSpc>
              </a:pPr>
              <a:r>
                <a:rPr lang="en-US" sz="2793">
                  <a:solidFill>
                    <a:srgbClr val="004AAD"/>
                  </a:solidFill>
                  <a:latin typeface="Montserrat Classic Bold"/>
                </a:rPr>
                <a:t>EYE</a:t>
              </a:r>
            </a:p>
          </p:txBody>
        </p:sp>
        <p:sp>
          <p:nvSpPr>
            <p:cNvPr name="TextBox 21" id="21"/>
            <p:cNvSpPr txBox="true"/>
            <p:nvPr/>
          </p:nvSpPr>
          <p:spPr>
            <a:xfrm rot="0">
              <a:off x="329335" y="513082"/>
              <a:ext cx="1029782" cy="510500"/>
            </a:xfrm>
            <a:prstGeom prst="rect">
              <a:avLst/>
            </a:prstGeom>
          </p:spPr>
          <p:txBody>
            <a:bodyPr anchor="t" rtlCol="false" tIns="0" lIns="0" bIns="0" rIns="0">
              <a:spAutoFit/>
            </a:bodyPr>
            <a:lstStyle/>
            <a:p>
              <a:pPr>
                <a:lnSpc>
                  <a:spcPts val="2765"/>
                </a:lnSpc>
              </a:pPr>
              <a:r>
                <a:rPr lang="en-US" sz="2793">
                  <a:solidFill>
                    <a:srgbClr val="2BB4D4"/>
                  </a:solidFill>
                  <a:latin typeface="Montserrat Classic Bold"/>
                </a:rPr>
                <a:t>ZEN</a:t>
              </a:r>
            </a:p>
          </p:txBody>
        </p:sp>
      </p:gr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276350"/>
            <a:ext cx="11591433" cy="1731150"/>
          </a:xfrm>
          <a:prstGeom prst="rect">
            <a:avLst/>
          </a:prstGeom>
        </p:spPr>
        <p:txBody>
          <a:bodyPr anchor="t" rtlCol="false" tIns="0" lIns="0" bIns="0" rIns="0">
            <a:spAutoFit/>
          </a:bodyPr>
          <a:lstStyle/>
          <a:p>
            <a:pPr>
              <a:lnSpc>
                <a:spcPts val="13030"/>
              </a:lnSpc>
            </a:pPr>
            <a:r>
              <a:rPr lang="en-US" sz="13030" spc="-443">
                <a:solidFill>
                  <a:srgbClr val="004AAD"/>
                </a:solidFill>
                <a:latin typeface="Montserrat Classic Bold"/>
              </a:rPr>
              <a:t>THANK YOU!</a:t>
            </a:r>
          </a:p>
        </p:txBody>
      </p:sp>
      <p:sp>
        <p:nvSpPr>
          <p:cNvPr name="Freeform 3" id="3"/>
          <p:cNvSpPr/>
          <p:nvPr/>
        </p:nvSpPr>
        <p:spPr>
          <a:xfrm flipH="false" flipV="false" rot="-1766807">
            <a:off x="10460579" y="2341404"/>
            <a:ext cx="12112141" cy="9843868"/>
          </a:xfrm>
          <a:custGeom>
            <a:avLst/>
            <a:gdLst/>
            <a:ahLst/>
            <a:cxnLst/>
            <a:rect r="r" b="b" t="t" l="l"/>
            <a:pathLst>
              <a:path h="9843868" w="12112141">
                <a:moveTo>
                  <a:pt x="0" y="0"/>
                </a:moveTo>
                <a:lnTo>
                  <a:pt x="12112141" y="0"/>
                </a:lnTo>
                <a:lnTo>
                  <a:pt x="12112141" y="9843868"/>
                </a:lnTo>
                <a:lnTo>
                  <a:pt x="0" y="9843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8845985"/>
            <a:ext cx="675462" cy="824630"/>
          </a:xfrm>
          <a:custGeom>
            <a:avLst/>
            <a:gdLst/>
            <a:ahLst/>
            <a:cxnLst/>
            <a:rect r="r" b="b" t="t" l="l"/>
            <a:pathLst>
              <a:path h="824630" w="675462">
                <a:moveTo>
                  <a:pt x="0" y="0"/>
                </a:moveTo>
                <a:lnTo>
                  <a:pt x="675462" y="0"/>
                </a:lnTo>
                <a:lnTo>
                  <a:pt x="675462" y="824630"/>
                </a:lnTo>
                <a:lnTo>
                  <a:pt x="0" y="8246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704162" y="8896235"/>
            <a:ext cx="7439838" cy="504825"/>
          </a:xfrm>
          <a:prstGeom prst="rect">
            <a:avLst/>
          </a:prstGeom>
        </p:spPr>
        <p:txBody>
          <a:bodyPr anchor="t" rtlCol="false" tIns="0" lIns="0" bIns="0" rIns="0">
            <a:spAutoFit/>
          </a:bodyPr>
          <a:lstStyle/>
          <a:p>
            <a:pPr>
              <a:lnSpc>
                <a:spcPts val="4199"/>
              </a:lnSpc>
            </a:pPr>
            <a:r>
              <a:rPr lang="en-US" sz="2999">
                <a:solidFill>
                  <a:srgbClr val="004AAD"/>
                </a:solidFill>
                <a:latin typeface="Montserrat Classic Bold Italics"/>
              </a:rPr>
              <a:t>User Experience</a:t>
            </a:r>
            <a:r>
              <a:rPr lang="en-US" sz="2999">
                <a:solidFill>
                  <a:srgbClr val="004AAD"/>
                </a:solidFill>
                <a:latin typeface="Montserrat Classic Bold Italics"/>
              </a:rPr>
              <a:t> Engineering </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3987423">
            <a:off x="12625695" y="7261552"/>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71550"/>
            <a:ext cx="14838206" cy="1151893"/>
          </a:xfrm>
          <a:prstGeom prst="rect">
            <a:avLst/>
          </a:prstGeom>
        </p:spPr>
        <p:txBody>
          <a:bodyPr anchor="t" rtlCol="false" tIns="0" lIns="0" bIns="0" rIns="0">
            <a:spAutoFit/>
          </a:bodyPr>
          <a:lstStyle/>
          <a:p>
            <a:pPr>
              <a:lnSpc>
                <a:spcPts val="8600"/>
              </a:lnSpc>
            </a:pPr>
            <a:r>
              <a:rPr lang="en-US" sz="8600">
                <a:solidFill>
                  <a:srgbClr val="004AAD"/>
                </a:solidFill>
                <a:latin typeface="Montserrat Classic Bold"/>
              </a:rPr>
              <a:t>PROBLEM IDENFICATION</a:t>
            </a:r>
          </a:p>
        </p:txBody>
      </p:sp>
      <p:sp>
        <p:nvSpPr>
          <p:cNvPr name="Freeform 4" id="4"/>
          <p:cNvSpPr/>
          <p:nvPr/>
        </p:nvSpPr>
        <p:spPr>
          <a:xfrm flipH="false" flipV="false" rot="0">
            <a:off x="6406326" y="2775398"/>
            <a:ext cx="5475348" cy="6796983"/>
          </a:xfrm>
          <a:custGeom>
            <a:avLst/>
            <a:gdLst/>
            <a:ahLst/>
            <a:cxnLst/>
            <a:rect r="r" b="b" t="t" l="l"/>
            <a:pathLst>
              <a:path h="6796983" w="5475348">
                <a:moveTo>
                  <a:pt x="0" y="0"/>
                </a:moveTo>
                <a:lnTo>
                  <a:pt x="5475348" y="0"/>
                </a:lnTo>
                <a:lnTo>
                  <a:pt x="5475348" y="6796983"/>
                </a:lnTo>
                <a:lnTo>
                  <a:pt x="0" y="6796983"/>
                </a:lnTo>
                <a:lnTo>
                  <a:pt x="0" y="0"/>
                </a:lnTo>
                <a:close/>
              </a:path>
            </a:pathLst>
          </a:custGeom>
          <a:blipFill>
            <a:blip r:embed="rId4"/>
            <a:stretch>
              <a:fillRect l="0" t="0" r="0" b="0"/>
            </a:stretch>
          </a:blipFill>
        </p:spPr>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9293">
            <a:off x="11879326" y="924583"/>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9144000" y="3217355"/>
            <a:ext cx="8115300" cy="5892800"/>
            <a:chOff x="0" y="0"/>
            <a:chExt cx="10820400" cy="7857067"/>
          </a:xfrm>
        </p:grpSpPr>
        <p:pic>
          <p:nvPicPr>
            <p:cNvPr name="Picture 5" id="5"/>
            <p:cNvPicPr>
              <a:picLocks noChangeAspect="true"/>
            </p:cNvPicPr>
            <p:nvPr/>
          </p:nvPicPr>
          <p:blipFill>
            <a:blip r:embed="rId6"/>
            <a:srcRect l="4047" t="0" r="4047" b="0"/>
            <a:stretch>
              <a:fillRect/>
            </a:stretch>
          </p:blipFill>
          <p:spPr>
            <a:xfrm flipH="false" flipV="false">
              <a:off x="0" y="0"/>
              <a:ext cx="10820400" cy="7857067"/>
            </a:xfrm>
            <a:prstGeom prst="rect">
              <a:avLst/>
            </a:prstGeom>
          </p:spPr>
        </p:pic>
      </p:grpSp>
      <p:sp>
        <p:nvSpPr>
          <p:cNvPr name="TextBox 6" id="6"/>
          <p:cNvSpPr txBox="true"/>
          <p:nvPr/>
        </p:nvSpPr>
        <p:spPr>
          <a:xfrm rot="0">
            <a:off x="1028700" y="1368039"/>
            <a:ext cx="15111706"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STATISTICS</a:t>
            </a:r>
          </a:p>
        </p:txBody>
      </p:sp>
      <p:sp>
        <p:nvSpPr>
          <p:cNvPr name="TextBox 7" id="7"/>
          <p:cNvSpPr txBox="true"/>
          <p:nvPr/>
        </p:nvSpPr>
        <p:spPr>
          <a:xfrm rot="0">
            <a:off x="1028700" y="3382447"/>
            <a:ext cx="6825401" cy="4006850"/>
          </a:xfrm>
          <a:prstGeom prst="rect">
            <a:avLst/>
          </a:prstGeom>
        </p:spPr>
        <p:txBody>
          <a:bodyPr anchor="t" rtlCol="false" tIns="0" lIns="0" bIns="0" rIns="0">
            <a:spAutoFit/>
          </a:bodyPr>
          <a:lstStyle/>
          <a:p>
            <a:pPr algn="just">
              <a:lnSpc>
                <a:spcPts val="3999"/>
              </a:lnSpc>
            </a:pPr>
            <a:r>
              <a:rPr lang="en-US" sz="2499">
                <a:solidFill>
                  <a:srgbClr val="2E2E2E"/>
                </a:solidFill>
                <a:latin typeface="Montserrat Classic"/>
              </a:rPr>
              <a:t>“Globally, at least 2.2 billion people have a near or distance vision impairment. In at least 1 billion of these, vision impairment could have been prevented or is yet to be addressed.” “Vision impairment poses an enormous global financial burden, with the annual global cost of productivity estimated to be US$ 411 billion” </a:t>
            </a:r>
          </a:p>
        </p:txBody>
      </p:sp>
      <p:grpSp>
        <p:nvGrpSpPr>
          <p:cNvPr name="Group 8" id="8"/>
          <p:cNvGrpSpPr/>
          <p:nvPr/>
        </p:nvGrpSpPr>
        <p:grpSpPr>
          <a:xfrm rot="0">
            <a:off x="1028700" y="8490613"/>
            <a:ext cx="1420012" cy="767687"/>
            <a:chOff x="0" y="0"/>
            <a:chExt cx="1893350" cy="1023582"/>
          </a:xfrm>
        </p:grpSpPr>
        <p:sp>
          <p:nvSpPr>
            <p:cNvPr name="Freeform 9" id="9"/>
            <p:cNvSpPr/>
            <p:nvPr/>
          </p:nvSpPr>
          <p:spPr>
            <a:xfrm flipH="false" flipV="false" rot="0">
              <a:off x="944944" y="0"/>
              <a:ext cx="948406" cy="739757"/>
            </a:xfrm>
            <a:custGeom>
              <a:avLst/>
              <a:gdLst/>
              <a:ahLst/>
              <a:cxnLst/>
              <a:rect r="r" b="b" t="t" l="l"/>
              <a:pathLst>
                <a:path h="739757" w="948406">
                  <a:moveTo>
                    <a:pt x="0" y="0"/>
                  </a:moveTo>
                  <a:lnTo>
                    <a:pt x="948406" y="0"/>
                  </a:lnTo>
                  <a:lnTo>
                    <a:pt x="948406" y="739757"/>
                  </a:lnTo>
                  <a:lnTo>
                    <a:pt x="0" y="7397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0" y="129110"/>
              <a:ext cx="1017237" cy="510500"/>
            </a:xfrm>
            <a:prstGeom prst="rect">
              <a:avLst/>
            </a:prstGeom>
          </p:spPr>
          <p:txBody>
            <a:bodyPr anchor="t" rtlCol="false" tIns="0" lIns="0" bIns="0" rIns="0">
              <a:spAutoFit/>
            </a:bodyPr>
            <a:lstStyle/>
            <a:p>
              <a:pPr>
                <a:lnSpc>
                  <a:spcPts val="2765"/>
                </a:lnSpc>
              </a:pPr>
              <a:r>
                <a:rPr lang="en-US" sz="2793">
                  <a:solidFill>
                    <a:srgbClr val="004AAD"/>
                  </a:solidFill>
                  <a:latin typeface="Montserrat Classic Bold"/>
                </a:rPr>
                <a:t>EYE</a:t>
              </a:r>
            </a:p>
          </p:txBody>
        </p:sp>
        <p:sp>
          <p:nvSpPr>
            <p:cNvPr name="TextBox 11" id="11"/>
            <p:cNvSpPr txBox="true"/>
            <p:nvPr/>
          </p:nvSpPr>
          <p:spPr>
            <a:xfrm rot="0">
              <a:off x="329335" y="513082"/>
              <a:ext cx="1029782" cy="510500"/>
            </a:xfrm>
            <a:prstGeom prst="rect">
              <a:avLst/>
            </a:prstGeom>
          </p:spPr>
          <p:txBody>
            <a:bodyPr anchor="t" rtlCol="false" tIns="0" lIns="0" bIns="0" rIns="0">
              <a:spAutoFit/>
            </a:bodyPr>
            <a:lstStyle/>
            <a:p>
              <a:pPr>
                <a:lnSpc>
                  <a:spcPts val="2765"/>
                </a:lnSpc>
              </a:pPr>
              <a:r>
                <a:rPr lang="en-US" sz="2793">
                  <a:solidFill>
                    <a:srgbClr val="2BB4D4"/>
                  </a:solidFill>
                  <a:latin typeface="Montserrat Classic Bold"/>
                </a:rPr>
                <a:t>ZEN</a:t>
              </a:r>
            </a:p>
          </p:txBody>
        </p:sp>
      </p:gr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8023448" y="-2009860"/>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8905814">
            <a:off x="-4621628" y="7791359"/>
            <a:ext cx="11300655" cy="9184351"/>
          </a:xfrm>
          <a:custGeom>
            <a:avLst/>
            <a:gdLst/>
            <a:ahLst/>
            <a:cxnLst/>
            <a:rect r="r" b="b" t="t" l="l"/>
            <a:pathLst>
              <a:path h="9184351" w="11300655">
                <a:moveTo>
                  <a:pt x="11300656" y="0"/>
                </a:moveTo>
                <a:lnTo>
                  <a:pt x="0" y="0"/>
                </a:lnTo>
                <a:lnTo>
                  <a:pt x="0" y="9184351"/>
                </a:lnTo>
                <a:lnTo>
                  <a:pt x="11300656" y="9184351"/>
                </a:lnTo>
                <a:lnTo>
                  <a:pt x="11300656"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9144000" y="3217355"/>
            <a:ext cx="8115300" cy="5892800"/>
            <a:chOff x="0" y="0"/>
            <a:chExt cx="10820400" cy="7857067"/>
          </a:xfrm>
        </p:grpSpPr>
        <p:pic>
          <p:nvPicPr>
            <p:cNvPr name="Picture 6" id="6"/>
            <p:cNvPicPr>
              <a:picLocks noChangeAspect="true"/>
            </p:cNvPicPr>
            <p:nvPr/>
          </p:nvPicPr>
          <p:blipFill>
            <a:blip r:embed="rId8"/>
            <a:srcRect l="4119" t="0" r="4119" b="0"/>
            <a:stretch>
              <a:fillRect/>
            </a:stretch>
          </p:blipFill>
          <p:spPr>
            <a:xfrm flipH="false" flipV="false">
              <a:off x="0" y="0"/>
              <a:ext cx="10820400" cy="7857067"/>
            </a:xfrm>
            <a:prstGeom prst="rect">
              <a:avLst/>
            </a:prstGeom>
          </p:spPr>
        </p:pic>
      </p:grpSp>
      <p:sp>
        <p:nvSpPr>
          <p:cNvPr name="TextBox 7" id="7"/>
          <p:cNvSpPr txBox="true"/>
          <p:nvPr/>
        </p:nvSpPr>
        <p:spPr>
          <a:xfrm rot="0">
            <a:off x="1028700" y="1368039"/>
            <a:ext cx="15111706"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OUR MISSION</a:t>
            </a:r>
          </a:p>
        </p:txBody>
      </p:sp>
      <p:sp>
        <p:nvSpPr>
          <p:cNvPr name="TextBox 8" id="8"/>
          <p:cNvSpPr txBox="true"/>
          <p:nvPr/>
        </p:nvSpPr>
        <p:spPr>
          <a:xfrm rot="0">
            <a:off x="1212101" y="3805554"/>
            <a:ext cx="6825401" cy="2552066"/>
          </a:xfrm>
          <a:prstGeom prst="rect">
            <a:avLst/>
          </a:prstGeom>
        </p:spPr>
        <p:txBody>
          <a:bodyPr anchor="t" rtlCol="false" tIns="0" lIns="0" bIns="0" rIns="0">
            <a:spAutoFit/>
          </a:bodyPr>
          <a:lstStyle/>
          <a:p>
            <a:pPr>
              <a:lnSpc>
                <a:spcPts val="5119"/>
              </a:lnSpc>
            </a:pPr>
            <a:r>
              <a:rPr lang="en-US" sz="3199">
                <a:solidFill>
                  <a:srgbClr val="2E2E2E"/>
                </a:solidFill>
                <a:latin typeface="Montserrat Classic"/>
              </a:rPr>
              <a:t>To revolutionize eye care through innovative technology, making early detection and holistic eye health accessible to all.</a:t>
            </a:r>
          </a:p>
        </p:txBody>
      </p:sp>
      <p:grpSp>
        <p:nvGrpSpPr>
          <p:cNvPr name="Group 9" id="9"/>
          <p:cNvGrpSpPr/>
          <p:nvPr/>
        </p:nvGrpSpPr>
        <p:grpSpPr>
          <a:xfrm rot="0">
            <a:off x="1028700" y="8490613"/>
            <a:ext cx="1420012" cy="767687"/>
            <a:chOff x="0" y="0"/>
            <a:chExt cx="1893350" cy="1023582"/>
          </a:xfrm>
        </p:grpSpPr>
        <p:sp>
          <p:nvSpPr>
            <p:cNvPr name="Freeform 10" id="10"/>
            <p:cNvSpPr/>
            <p:nvPr/>
          </p:nvSpPr>
          <p:spPr>
            <a:xfrm flipH="false" flipV="false" rot="0">
              <a:off x="944944" y="0"/>
              <a:ext cx="948406" cy="739757"/>
            </a:xfrm>
            <a:custGeom>
              <a:avLst/>
              <a:gdLst/>
              <a:ahLst/>
              <a:cxnLst/>
              <a:rect r="r" b="b" t="t" l="l"/>
              <a:pathLst>
                <a:path h="739757" w="948406">
                  <a:moveTo>
                    <a:pt x="0" y="0"/>
                  </a:moveTo>
                  <a:lnTo>
                    <a:pt x="948406" y="0"/>
                  </a:lnTo>
                  <a:lnTo>
                    <a:pt x="948406" y="739757"/>
                  </a:lnTo>
                  <a:lnTo>
                    <a:pt x="0" y="73975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0" y="129110"/>
              <a:ext cx="1017237" cy="510500"/>
            </a:xfrm>
            <a:prstGeom prst="rect">
              <a:avLst/>
            </a:prstGeom>
          </p:spPr>
          <p:txBody>
            <a:bodyPr anchor="t" rtlCol="false" tIns="0" lIns="0" bIns="0" rIns="0">
              <a:spAutoFit/>
            </a:bodyPr>
            <a:lstStyle/>
            <a:p>
              <a:pPr>
                <a:lnSpc>
                  <a:spcPts val="2765"/>
                </a:lnSpc>
              </a:pPr>
              <a:r>
                <a:rPr lang="en-US" sz="2793">
                  <a:solidFill>
                    <a:srgbClr val="004AAD"/>
                  </a:solidFill>
                  <a:latin typeface="Montserrat Classic Bold"/>
                </a:rPr>
                <a:t>EYE</a:t>
              </a:r>
            </a:p>
          </p:txBody>
        </p:sp>
        <p:sp>
          <p:nvSpPr>
            <p:cNvPr name="TextBox 12" id="12"/>
            <p:cNvSpPr txBox="true"/>
            <p:nvPr/>
          </p:nvSpPr>
          <p:spPr>
            <a:xfrm rot="0">
              <a:off x="329335" y="513082"/>
              <a:ext cx="1029782" cy="510500"/>
            </a:xfrm>
            <a:prstGeom prst="rect">
              <a:avLst/>
            </a:prstGeom>
          </p:spPr>
          <p:txBody>
            <a:bodyPr anchor="t" rtlCol="false" tIns="0" lIns="0" bIns="0" rIns="0">
              <a:spAutoFit/>
            </a:bodyPr>
            <a:lstStyle/>
            <a:p>
              <a:pPr>
                <a:lnSpc>
                  <a:spcPts val="2765"/>
                </a:lnSpc>
              </a:pPr>
              <a:r>
                <a:rPr lang="en-US" sz="2793">
                  <a:solidFill>
                    <a:srgbClr val="2BB4D4"/>
                  </a:solidFill>
                  <a:latin typeface="Montserrat Classic Bold"/>
                </a:rPr>
                <a:t>ZEN</a:t>
              </a:r>
            </a:p>
          </p:txBody>
        </p:sp>
      </p:gr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9293">
            <a:off x="12170918" y="-745657"/>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3068205"/>
            <a:ext cx="8115300" cy="3086100"/>
            <a:chOff x="0" y="0"/>
            <a:chExt cx="2137363" cy="812800"/>
          </a:xfrm>
        </p:grpSpPr>
        <p:sp>
          <p:nvSpPr>
            <p:cNvPr name="Freeform 5" id="5"/>
            <p:cNvSpPr/>
            <p:nvPr/>
          </p:nvSpPr>
          <p:spPr>
            <a:xfrm flipH="false" flipV="false" rot="0">
              <a:off x="0" y="0"/>
              <a:ext cx="2137363" cy="812800"/>
            </a:xfrm>
            <a:custGeom>
              <a:avLst/>
              <a:gdLst/>
              <a:ahLst/>
              <a:cxnLst/>
              <a:rect r="r" b="b" t="t" l="l"/>
              <a:pathLst>
                <a:path h="812800" w="2137363">
                  <a:moveTo>
                    <a:pt x="48654" y="0"/>
                  </a:moveTo>
                  <a:lnTo>
                    <a:pt x="2088710" y="0"/>
                  </a:lnTo>
                  <a:cubicBezTo>
                    <a:pt x="2115580" y="0"/>
                    <a:pt x="2137363" y="21783"/>
                    <a:pt x="2137363" y="48654"/>
                  </a:cubicBezTo>
                  <a:lnTo>
                    <a:pt x="2137363" y="764146"/>
                  </a:lnTo>
                  <a:cubicBezTo>
                    <a:pt x="2137363" y="791017"/>
                    <a:pt x="2115580" y="812800"/>
                    <a:pt x="2088710" y="812800"/>
                  </a:cubicBezTo>
                  <a:lnTo>
                    <a:pt x="48654" y="812800"/>
                  </a:lnTo>
                  <a:cubicBezTo>
                    <a:pt x="21783" y="812800"/>
                    <a:pt x="0" y="791017"/>
                    <a:pt x="0" y="764146"/>
                  </a:cubicBezTo>
                  <a:lnTo>
                    <a:pt x="0" y="48654"/>
                  </a:lnTo>
                  <a:cubicBezTo>
                    <a:pt x="0" y="21783"/>
                    <a:pt x="21783" y="0"/>
                    <a:pt x="48654" y="0"/>
                  </a:cubicBezTo>
                  <a:close/>
                </a:path>
              </a:pathLst>
            </a:custGeom>
            <a:solidFill>
              <a:srgbClr val="FFFFFF"/>
            </a:solidFill>
          </p:spPr>
        </p:sp>
        <p:sp>
          <p:nvSpPr>
            <p:cNvPr name="TextBox 6" id="6"/>
            <p:cNvSpPr txBox="true"/>
            <p:nvPr/>
          </p:nvSpPr>
          <p:spPr>
            <a:xfrm>
              <a:off x="0" y="38100"/>
              <a:ext cx="2137363" cy="774700"/>
            </a:xfrm>
            <a:prstGeom prst="rect">
              <a:avLst/>
            </a:prstGeom>
          </p:spPr>
          <p:txBody>
            <a:bodyPr anchor="ctr" rtlCol="false" tIns="50800" lIns="50800" bIns="50800" rIns="50800"/>
            <a:lstStyle/>
            <a:p>
              <a:pPr algn="ctr">
                <a:lnSpc>
                  <a:spcPts val="2443"/>
                </a:lnSpc>
              </a:pPr>
            </a:p>
          </p:txBody>
        </p:sp>
      </p:grpSp>
      <p:sp>
        <p:nvSpPr>
          <p:cNvPr name="TextBox 7" id="7"/>
          <p:cNvSpPr txBox="true"/>
          <p:nvPr/>
        </p:nvSpPr>
        <p:spPr>
          <a:xfrm rot="0">
            <a:off x="1028700" y="1368039"/>
            <a:ext cx="15111706"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SWOT ANALYSIS</a:t>
            </a:r>
          </a:p>
        </p:txBody>
      </p:sp>
      <p:grpSp>
        <p:nvGrpSpPr>
          <p:cNvPr name="Group 8" id="8"/>
          <p:cNvGrpSpPr/>
          <p:nvPr/>
        </p:nvGrpSpPr>
        <p:grpSpPr>
          <a:xfrm rot="0">
            <a:off x="1028700" y="6291861"/>
            <a:ext cx="8115300" cy="3086100"/>
            <a:chOff x="0" y="0"/>
            <a:chExt cx="2137363" cy="812800"/>
          </a:xfrm>
        </p:grpSpPr>
        <p:sp>
          <p:nvSpPr>
            <p:cNvPr name="Freeform 9" id="9"/>
            <p:cNvSpPr/>
            <p:nvPr/>
          </p:nvSpPr>
          <p:spPr>
            <a:xfrm flipH="false" flipV="false" rot="0">
              <a:off x="0" y="0"/>
              <a:ext cx="2137363" cy="812800"/>
            </a:xfrm>
            <a:custGeom>
              <a:avLst/>
              <a:gdLst/>
              <a:ahLst/>
              <a:cxnLst/>
              <a:rect r="r" b="b" t="t" l="l"/>
              <a:pathLst>
                <a:path h="812800" w="2137363">
                  <a:moveTo>
                    <a:pt x="48654" y="0"/>
                  </a:moveTo>
                  <a:lnTo>
                    <a:pt x="2088710" y="0"/>
                  </a:lnTo>
                  <a:cubicBezTo>
                    <a:pt x="2115580" y="0"/>
                    <a:pt x="2137363" y="21783"/>
                    <a:pt x="2137363" y="48654"/>
                  </a:cubicBezTo>
                  <a:lnTo>
                    <a:pt x="2137363" y="764146"/>
                  </a:lnTo>
                  <a:cubicBezTo>
                    <a:pt x="2137363" y="791017"/>
                    <a:pt x="2115580" y="812800"/>
                    <a:pt x="2088710" y="812800"/>
                  </a:cubicBezTo>
                  <a:lnTo>
                    <a:pt x="48654" y="812800"/>
                  </a:lnTo>
                  <a:cubicBezTo>
                    <a:pt x="21783" y="812800"/>
                    <a:pt x="0" y="791017"/>
                    <a:pt x="0" y="764146"/>
                  </a:cubicBezTo>
                  <a:lnTo>
                    <a:pt x="0" y="48654"/>
                  </a:lnTo>
                  <a:cubicBezTo>
                    <a:pt x="0" y="21783"/>
                    <a:pt x="21783" y="0"/>
                    <a:pt x="48654" y="0"/>
                  </a:cubicBezTo>
                  <a:close/>
                </a:path>
              </a:pathLst>
            </a:custGeom>
            <a:solidFill>
              <a:srgbClr val="FFFFFF"/>
            </a:solidFill>
          </p:spPr>
        </p:sp>
        <p:sp>
          <p:nvSpPr>
            <p:cNvPr name="TextBox 10" id="10"/>
            <p:cNvSpPr txBox="true"/>
            <p:nvPr/>
          </p:nvSpPr>
          <p:spPr>
            <a:xfrm>
              <a:off x="0" y="38100"/>
              <a:ext cx="2137363" cy="774700"/>
            </a:xfrm>
            <a:prstGeom prst="rect">
              <a:avLst/>
            </a:prstGeom>
          </p:spPr>
          <p:txBody>
            <a:bodyPr anchor="ctr" rtlCol="false" tIns="50800" lIns="50800" bIns="50800" rIns="50800"/>
            <a:lstStyle/>
            <a:p>
              <a:pPr algn="ctr">
                <a:lnSpc>
                  <a:spcPts val="2443"/>
                </a:lnSpc>
              </a:pPr>
            </a:p>
          </p:txBody>
        </p:sp>
      </p:grpSp>
      <p:sp>
        <p:nvSpPr>
          <p:cNvPr name="TextBox 11" id="11"/>
          <p:cNvSpPr txBox="true"/>
          <p:nvPr/>
        </p:nvSpPr>
        <p:spPr>
          <a:xfrm rot="0">
            <a:off x="3762659" y="3310817"/>
            <a:ext cx="1819870" cy="514349"/>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Strengths</a:t>
            </a:r>
          </a:p>
        </p:txBody>
      </p:sp>
      <p:sp>
        <p:nvSpPr>
          <p:cNvPr name="TextBox 12" id="12"/>
          <p:cNvSpPr txBox="true"/>
          <p:nvPr/>
        </p:nvSpPr>
        <p:spPr>
          <a:xfrm rot="0">
            <a:off x="3363978" y="6716280"/>
            <a:ext cx="2617232" cy="514349"/>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Opportunities</a:t>
            </a:r>
          </a:p>
        </p:txBody>
      </p:sp>
      <p:grpSp>
        <p:nvGrpSpPr>
          <p:cNvPr name="Group 13" id="13"/>
          <p:cNvGrpSpPr/>
          <p:nvPr/>
        </p:nvGrpSpPr>
        <p:grpSpPr>
          <a:xfrm rot="0">
            <a:off x="9868923" y="6291861"/>
            <a:ext cx="7565812" cy="3086100"/>
            <a:chOff x="0" y="0"/>
            <a:chExt cx="1992642" cy="812800"/>
          </a:xfrm>
        </p:grpSpPr>
        <p:sp>
          <p:nvSpPr>
            <p:cNvPr name="Freeform 14" id="14"/>
            <p:cNvSpPr/>
            <p:nvPr/>
          </p:nvSpPr>
          <p:spPr>
            <a:xfrm flipH="false" flipV="false" rot="0">
              <a:off x="0" y="0"/>
              <a:ext cx="1992642" cy="812800"/>
            </a:xfrm>
            <a:custGeom>
              <a:avLst/>
              <a:gdLst/>
              <a:ahLst/>
              <a:cxnLst/>
              <a:rect r="r" b="b" t="t" l="l"/>
              <a:pathLst>
                <a:path h="812800" w="1992642">
                  <a:moveTo>
                    <a:pt x="52187" y="0"/>
                  </a:moveTo>
                  <a:lnTo>
                    <a:pt x="1940455" y="0"/>
                  </a:lnTo>
                  <a:cubicBezTo>
                    <a:pt x="1954295" y="0"/>
                    <a:pt x="1967569" y="5498"/>
                    <a:pt x="1977356" y="15285"/>
                  </a:cubicBezTo>
                  <a:cubicBezTo>
                    <a:pt x="1987143" y="25072"/>
                    <a:pt x="1992642" y="38346"/>
                    <a:pt x="1992642" y="52187"/>
                  </a:cubicBezTo>
                  <a:lnTo>
                    <a:pt x="1992642" y="760613"/>
                  </a:lnTo>
                  <a:cubicBezTo>
                    <a:pt x="1992642" y="774454"/>
                    <a:pt x="1987143" y="787728"/>
                    <a:pt x="1977356" y="797515"/>
                  </a:cubicBezTo>
                  <a:cubicBezTo>
                    <a:pt x="1967569" y="807302"/>
                    <a:pt x="1954295" y="812800"/>
                    <a:pt x="1940455" y="812800"/>
                  </a:cubicBezTo>
                  <a:lnTo>
                    <a:pt x="52187" y="812800"/>
                  </a:lnTo>
                  <a:cubicBezTo>
                    <a:pt x="38346" y="812800"/>
                    <a:pt x="25072" y="807302"/>
                    <a:pt x="15285" y="797515"/>
                  </a:cubicBezTo>
                  <a:cubicBezTo>
                    <a:pt x="5498" y="787728"/>
                    <a:pt x="0" y="774454"/>
                    <a:pt x="0" y="760613"/>
                  </a:cubicBezTo>
                  <a:lnTo>
                    <a:pt x="0" y="52187"/>
                  </a:lnTo>
                  <a:cubicBezTo>
                    <a:pt x="0" y="38346"/>
                    <a:pt x="5498" y="25072"/>
                    <a:pt x="15285" y="15285"/>
                  </a:cubicBezTo>
                  <a:cubicBezTo>
                    <a:pt x="25072" y="5498"/>
                    <a:pt x="38346" y="0"/>
                    <a:pt x="52187" y="0"/>
                  </a:cubicBezTo>
                  <a:close/>
                </a:path>
              </a:pathLst>
            </a:custGeom>
            <a:solidFill>
              <a:srgbClr val="FFFFFF"/>
            </a:solidFill>
          </p:spPr>
        </p:sp>
        <p:sp>
          <p:nvSpPr>
            <p:cNvPr name="TextBox 15" id="15"/>
            <p:cNvSpPr txBox="true"/>
            <p:nvPr/>
          </p:nvSpPr>
          <p:spPr>
            <a:xfrm>
              <a:off x="0" y="38100"/>
              <a:ext cx="1992642" cy="774700"/>
            </a:xfrm>
            <a:prstGeom prst="rect">
              <a:avLst/>
            </a:prstGeom>
          </p:spPr>
          <p:txBody>
            <a:bodyPr anchor="ctr" rtlCol="false" tIns="50800" lIns="50800" bIns="50800" rIns="50800"/>
            <a:lstStyle/>
            <a:p>
              <a:pPr algn="ctr">
                <a:lnSpc>
                  <a:spcPts val="2443"/>
                </a:lnSpc>
              </a:pPr>
            </a:p>
          </p:txBody>
        </p:sp>
      </p:grpSp>
      <p:sp>
        <p:nvSpPr>
          <p:cNvPr name="TextBox 16" id="16"/>
          <p:cNvSpPr txBox="true"/>
          <p:nvPr/>
        </p:nvSpPr>
        <p:spPr>
          <a:xfrm rot="0">
            <a:off x="12944419" y="6735330"/>
            <a:ext cx="1414820" cy="514349"/>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Threats</a:t>
            </a:r>
          </a:p>
        </p:txBody>
      </p:sp>
      <p:grpSp>
        <p:nvGrpSpPr>
          <p:cNvPr name="Group 17" id="17"/>
          <p:cNvGrpSpPr/>
          <p:nvPr/>
        </p:nvGrpSpPr>
        <p:grpSpPr>
          <a:xfrm rot="0">
            <a:off x="9868923" y="3068205"/>
            <a:ext cx="7565812" cy="3086100"/>
            <a:chOff x="0" y="0"/>
            <a:chExt cx="1992642" cy="812800"/>
          </a:xfrm>
        </p:grpSpPr>
        <p:sp>
          <p:nvSpPr>
            <p:cNvPr name="Freeform 18" id="18"/>
            <p:cNvSpPr/>
            <p:nvPr/>
          </p:nvSpPr>
          <p:spPr>
            <a:xfrm flipH="false" flipV="false" rot="0">
              <a:off x="0" y="0"/>
              <a:ext cx="1992642" cy="812800"/>
            </a:xfrm>
            <a:custGeom>
              <a:avLst/>
              <a:gdLst/>
              <a:ahLst/>
              <a:cxnLst/>
              <a:rect r="r" b="b" t="t" l="l"/>
              <a:pathLst>
                <a:path h="812800" w="1992642">
                  <a:moveTo>
                    <a:pt x="52187" y="0"/>
                  </a:moveTo>
                  <a:lnTo>
                    <a:pt x="1940455" y="0"/>
                  </a:lnTo>
                  <a:cubicBezTo>
                    <a:pt x="1954295" y="0"/>
                    <a:pt x="1967569" y="5498"/>
                    <a:pt x="1977356" y="15285"/>
                  </a:cubicBezTo>
                  <a:cubicBezTo>
                    <a:pt x="1987143" y="25072"/>
                    <a:pt x="1992642" y="38346"/>
                    <a:pt x="1992642" y="52187"/>
                  </a:cubicBezTo>
                  <a:lnTo>
                    <a:pt x="1992642" y="760613"/>
                  </a:lnTo>
                  <a:cubicBezTo>
                    <a:pt x="1992642" y="774454"/>
                    <a:pt x="1987143" y="787728"/>
                    <a:pt x="1977356" y="797515"/>
                  </a:cubicBezTo>
                  <a:cubicBezTo>
                    <a:pt x="1967569" y="807302"/>
                    <a:pt x="1954295" y="812800"/>
                    <a:pt x="1940455" y="812800"/>
                  </a:cubicBezTo>
                  <a:lnTo>
                    <a:pt x="52187" y="812800"/>
                  </a:lnTo>
                  <a:cubicBezTo>
                    <a:pt x="38346" y="812800"/>
                    <a:pt x="25072" y="807302"/>
                    <a:pt x="15285" y="797515"/>
                  </a:cubicBezTo>
                  <a:cubicBezTo>
                    <a:pt x="5498" y="787728"/>
                    <a:pt x="0" y="774454"/>
                    <a:pt x="0" y="760613"/>
                  </a:cubicBezTo>
                  <a:lnTo>
                    <a:pt x="0" y="52187"/>
                  </a:lnTo>
                  <a:cubicBezTo>
                    <a:pt x="0" y="38346"/>
                    <a:pt x="5498" y="25072"/>
                    <a:pt x="15285" y="15285"/>
                  </a:cubicBezTo>
                  <a:cubicBezTo>
                    <a:pt x="25072" y="5498"/>
                    <a:pt x="38346" y="0"/>
                    <a:pt x="52187" y="0"/>
                  </a:cubicBezTo>
                  <a:close/>
                </a:path>
              </a:pathLst>
            </a:custGeom>
            <a:solidFill>
              <a:srgbClr val="FFFFFF"/>
            </a:solidFill>
          </p:spPr>
        </p:sp>
        <p:sp>
          <p:nvSpPr>
            <p:cNvPr name="TextBox 19" id="19"/>
            <p:cNvSpPr txBox="true"/>
            <p:nvPr/>
          </p:nvSpPr>
          <p:spPr>
            <a:xfrm>
              <a:off x="0" y="38100"/>
              <a:ext cx="1992642" cy="774700"/>
            </a:xfrm>
            <a:prstGeom prst="rect">
              <a:avLst/>
            </a:prstGeom>
          </p:spPr>
          <p:txBody>
            <a:bodyPr anchor="ctr" rtlCol="false" tIns="50800" lIns="50800" bIns="50800" rIns="50800"/>
            <a:lstStyle/>
            <a:p>
              <a:pPr algn="ctr">
                <a:lnSpc>
                  <a:spcPts val="2443"/>
                </a:lnSpc>
              </a:pPr>
            </a:p>
          </p:txBody>
        </p:sp>
      </p:grpSp>
      <p:sp>
        <p:nvSpPr>
          <p:cNvPr name="TextBox 20" id="20"/>
          <p:cNvSpPr txBox="true"/>
          <p:nvPr/>
        </p:nvSpPr>
        <p:spPr>
          <a:xfrm rot="0">
            <a:off x="12524069" y="3482266"/>
            <a:ext cx="2255520" cy="514349"/>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Weaknesses</a:t>
            </a:r>
          </a:p>
        </p:txBody>
      </p:sp>
      <p:sp>
        <p:nvSpPr>
          <p:cNvPr name="TextBox 21" id="21"/>
          <p:cNvSpPr txBox="true"/>
          <p:nvPr/>
        </p:nvSpPr>
        <p:spPr>
          <a:xfrm rot="0">
            <a:off x="1253895" y="3924821"/>
            <a:ext cx="6786217" cy="181991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a:rPr>
              <a:t>Cutting-edge mobile app for comprehensive eye care. Integration of traditional and modern treatments. User-friendly interface for all age groups.</a:t>
            </a:r>
          </a:p>
        </p:txBody>
      </p:sp>
      <p:sp>
        <p:nvSpPr>
          <p:cNvPr name="TextBox 22" id="22"/>
          <p:cNvSpPr txBox="true"/>
          <p:nvPr/>
        </p:nvSpPr>
        <p:spPr>
          <a:xfrm rot="0">
            <a:off x="10258720" y="4172471"/>
            <a:ext cx="6786217" cy="136271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a:rPr>
              <a:t>Limited testing for myopia due to practical constraints. Initial need for awareness building.</a:t>
            </a:r>
          </a:p>
        </p:txBody>
      </p:sp>
      <p:sp>
        <p:nvSpPr>
          <p:cNvPr name="TextBox 23" id="23"/>
          <p:cNvSpPr txBox="true"/>
          <p:nvPr/>
        </p:nvSpPr>
        <p:spPr>
          <a:xfrm rot="0">
            <a:off x="1693241" y="7525904"/>
            <a:ext cx="6786217" cy="90551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a:rPr>
              <a:t>Expanding vision tests and eye exercises. Potential in telehealth for eye care.</a:t>
            </a:r>
          </a:p>
        </p:txBody>
      </p:sp>
      <p:sp>
        <p:nvSpPr>
          <p:cNvPr name="TextBox 24" id="24"/>
          <p:cNvSpPr txBox="true"/>
          <p:nvPr/>
        </p:nvSpPr>
        <p:spPr>
          <a:xfrm rot="0">
            <a:off x="10229308" y="7525904"/>
            <a:ext cx="6786217" cy="90551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a:rPr>
              <a:t>Competition from established eye care providers.</a:t>
            </a:r>
          </a:p>
        </p:txBody>
      </p:sp>
      <p:grpSp>
        <p:nvGrpSpPr>
          <p:cNvPr name="Group 25" id="25"/>
          <p:cNvGrpSpPr/>
          <p:nvPr/>
        </p:nvGrpSpPr>
        <p:grpSpPr>
          <a:xfrm rot="0">
            <a:off x="16014722" y="1206114"/>
            <a:ext cx="1420012" cy="767687"/>
            <a:chOff x="0" y="0"/>
            <a:chExt cx="1893350" cy="1023582"/>
          </a:xfrm>
        </p:grpSpPr>
        <p:sp>
          <p:nvSpPr>
            <p:cNvPr name="Freeform 26" id="26"/>
            <p:cNvSpPr/>
            <p:nvPr/>
          </p:nvSpPr>
          <p:spPr>
            <a:xfrm flipH="false" flipV="false" rot="0">
              <a:off x="944944" y="0"/>
              <a:ext cx="948406" cy="739757"/>
            </a:xfrm>
            <a:custGeom>
              <a:avLst/>
              <a:gdLst/>
              <a:ahLst/>
              <a:cxnLst/>
              <a:rect r="r" b="b" t="t" l="l"/>
              <a:pathLst>
                <a:path h="739757" w="948406">
                  <a:moveTo>
                    <a:pt x="0" y="0"/>
                  </a:moveTo>
                  <a:lnTo>
                    <a:pt x="948406" y="0"/>
                  </a:lnTo>
                  <a:lnTo>
                    <a:pt x="948406" y="739757"/>
                  </a:lnTo>
                  <a:lnTo>
                    <a:pt x="0" y="7397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7" id="27"/>
            <p:cNvSpPr txBox="true"/>
            <p:nvPr/>
          </p:nvSpPr>
          <p:spPr>
            <a:xfrm rot="0">
              <a:off x="0" y="129110"/>
              <a:ext cx="1017237" cy="510500"/>
            </a:xfrm>
            <a:prstGeom prst="rect">
              <a:avLst/>
            </a:prstGeom>
          </p:spPr>
          <p:txBody>
            <a:bodyPr anchor="t" rtlCol="false" tIns="0" lIns="0" bIns="0" rIns="0">
              <a:spAutoFit/>
            </a:bodyPr>
            <a:lstStyle/>
            <a:p>
              <a:pPr>
                <a:lnSpc>
                  <a:spcPts val="2765"/>
                </a:lnSpc>
              </a:pPr>
              <a:r>
                <a:rPr lang="en-US" sz="2793">
                  <a:solidFill>
                    <a:srgbClr val="004AAD"/>
                  </a:solidFill>
                  <a:latin typeface="Montserrat Classic Bold"/>
                </a:rPr>
                <a:t>EYE</a:t>
              </a:r>
            </a:p>
          </p:txBody>
        </p:sp>
        <p:sp>
          <p:nvSpPr>
            <p:cNvPr name="TextBox 28" id="28"/>
            <p:cNvSpPr txBox="true"/>
            <p:nvPr/>
          </p:nvSpPr>
          <p:spPr>
            <a:xfrm rot="0">
              <a:off x="329335" y="513082"/>
              <a:ext cx="1029782" cy="510500"/>
            </a:xfrm>
            <a:prstGeom prst="rect">
              <a:avLst/>
            </a:prstGeom>
          </p:spPr>
          <p:txBody>
            <a:bodyPr anchor="t" rtlCol="false" tIns="0" lIns="0" bIns="0" rIns="0">
              <a:spAutoFit/>
            </a:bodyPr>
            <a:lstStyle/>
            <a:p>
              <a:pPr>
                <a:lnSpc>
                  <a:spcPts val="2765"/>
                </a:lnSpc>
              </a:pPr>
              <a:r>
                <a:rPr lang="en-US" sz="2793">
                  <a:solidFill>
                    <a:srgbClr val="2BB4D4"/>
                  </a:solidFill>
                  <a:latin typeface="Montserrat Classic Bold"/>
                </a:rPr>
                <a:t>ZEN</a:t>
              </a:r>
            </a:p>
          </p:txBody>
        </p:sp>
      </p:gr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7878598" y="2149852"/>
            <a:ext cx="10884489" cy="8846121"/>
          </a:xfrm>
          <a:custGeom>
            <a:avLst/>
            <a:gdLst/>
            <a:ahLst/>
            <a:cxnLst/>
            <a:rect r="r" b="b" t="t" l="l"/>
            <a:pathLst>
              <a:path h="8846121" w="10884489">
                <a:moveTo>
                  <a:pt x="0" y="0"/>
                </a:moveTo>
                <a:lnTo>
                  <a:pt x="10884489" y="0"/>
                </a:lnTo>
                <a:lnTo>
                  <a:pt x="10884489" y="8846120"/>
                </a:lnTo>
                <a:lnTo>
                  <a:pt x="0" y="884612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00125" y="867794"/>
            <a:ext cx="13359788"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MARKET GAPS</a:t>
            </a:r>
          </a:p>
        </p:txBody>
      </p:sp>
      <p:sp>
        <p:nvSpPr>
          <p:cNvPr name="TextBox 5" id="5"/>
          <p:cNvSpPr txBox="true"/>
          <p:nvPr/>
        </p:nvSpPr>
        <p:spPr>
          <a:xfrm rot="0">
            <a:off x="1028700" y="2237676"/>
            <a:ext cx="7032373" cy="3655696"/>
          </a:xfrm>
          <a:prstGeom prst="rect">
            <a:avLst/>
          </a:prstGeom>
        </p:spPr>
        <p:txBody>
          <a:bodyPr anchor="t" rtlCol="false" tIns="0" lIns="0" bIns="0" rIns="0">
            <a:spAutoFit/>
          </a:bodyPr>
          <a:lstStyle/>
          <a:p>
            <a:pPr>
              <a:lnSpc>
                <a:spcPts val="5119"/>
              </a:lnSpc>
            </a:pPr>
            <a:r>
              <a:rPr lang="en-US" sz="3199">
                <a:solidFill>
                  <a:srgbClr val="2E2E2E"/>
                </a:solidFill>
                <a:latin typeface="Montserrat Classic Bold"/>
              </a:rPr>
              <a:t>Existing Competitive Products</a:t>
            </a:r>
          </a:p>
          <a:p>
            <a:pPr marL="539749" indent="-269875" lvl="1">
              <a:lnSpc>
                <a:spcPts val="3999"/>
              </a:lnSpc>
              <a:buFont typeface="Arial"/>
              <a:buChar char="•"/>
            </a:pPr>
            <a:r>
              <a:rPr lang="en-US" sz="2499">
                <a:solidFill>
                  <a:srgbClr val="2E2E2E"/>
                </a:solidFill>
                <a:latin typeface="Montserrat Classic"/>
              </a:rPr>
              <a:t>ICARE Vision Test</a:t>
            </a:r>
          </a:p>
          <a:p>
            <a:pPr marL="539749" indent="-269875" lvl="1">
              <a:lnSpc>
                <a:spcPts val="3999"/>
              </a:lnSpc>
              <a:buFont typeface="Arial"/>
              <a:buChar char="•"/>
            </a:pPr>
            <a:r>
              <a:rPr lang="en-US" sz="2499">
                <a:solidFill>
                  <a:srgbClr val="2E2E2E"/>
                </a:solidFill>
                <a:latin typeface="Montserrat Classic"/>
              </a:rPr>
              <a:t>Vision Care App</a:t>
            </a:r>
          </a:p>
          <a:p>
            <a:pPr marL="539749" indent="-269875" lvl="1">
              <a:lnSpc>
                <a:spcPts val="3999"/>
              </a:lnSpc>
              <a:buFont typeface="Arial"/>
              <a:buChar char="•"/>
            </a:pPr>
            <a:r>
              <a:rPr lang="en-US" sz="2499">
                <a:solidFill>
                  <a:srgbClr val="2E2E2E"/>
                </a:solidFill>
                <a:latin typeface="Montserrat Classic"/>
              </a:rPr>
              <a:t>BabySparks </a:t>
            </a:r>
          </a:p>
          <a:p>
            <a:pPr marL="539749" indent="-269875" lvl="1">
              <a:lnSpc>
                <a:spcPts val="3999"/>
              </a:lnSpc>
              <a:buFont typeface="Arial"/>
              <a:buChar char="•"/>
            </a:pPr>
            <a:r>
              <a:rPr lang="en-US" sz="2499">
                <a:solidFill>
                  <a:srgbClr val="2E2E2E"/>
                </a:solidFill>
                <a:latin typeface="Montserrat Classic"/>
              </a:rPr>
              <a:t>Vision</a:t>
            </a:r>
          </a:p>
          <a:p>
            <a:pPr marL="539749" indent="-269875" lvl="1">
              <a:lnSpc>
                <a:spcPts val="3999"/>
              </a:lnSpc>
              <a:buFont typeface="Arial"/>
              <a:buChar char="•"/>
            </a:pPr>
            <a:r>
              <a:rPr lang="en-US" sz="2499">
                <a:solidFill>
                  <a:srgbClr val="2E2E2E"/>
                </a:solidFill>
                <a:latin typeface="Montserrat Classic"/>
              </a:rPr>
              <a:t>Color Vision Test</a:t>
            </a:r>
          </a:p>
          <a:p>
            <a:pPr marL="539749" indent="-269875" lvl="1">
              <a:lnSpc>
                <a:spcPts val="3999"/>
              </a:lnSpc>
              <a:buFont typeface="Arial"/>
              <a:buChar char="•"/>
            </a:pPr>
            <a:r>
              <a:rPr lang="en-US" sz="2499">
                <a:solidFill>
                  <a:srgbClr val="2E2E2E"/>
                </a:solidFill>
                <a:latin typeface="Montserrat Classic"/>
              </a:rPr>
              <a:t>Color test</a:t>
            </a:r>
          </a:p>
        </p:txBody>
      </p:sp>
      <p:sp>
        <p:nvSpPr>
          <p:cNvPr name="TextBox 6" id="6"/>
          <p:cNvSpPr txBox="true"/>
          <p:nvPr/>
        </p:nvSpPr>
        <p:spPr>
          <a:xfrm rot="0">
            <a:off x="1028700" y="6271444"/>
            <a:ext cx="7253061" cy="3325632"/>
          </a:xfrm>
          <a:prstGeom prst="rect">
            <a:avLst/>
          </a:prstGeom>
        </p:spPr>
        <p:txBody>
          <a:bodyPr anchor="t" rtlCol="false" tIns="0" lIns="0" bIns="0" rIns="0">
            <a:spAutoFit/>
          </a:bodyPr>
          <a:lstStyle/>
          <a:p>
            <a:pPr>
              <a:lnSpc>
                <a:spcPts val="4542"/>
              </a:lnSpc>
            </a:pPr>
            <a:r>
              <a:rPr lang="en-US" sz="3244">
                <a:solidFill>
                  <a:srgbClr val="000000"/>
                </a:solidFill>
                <a:latin typeface="Canva Sans Bold"/>
              </a:rPr>
              <a:t>Gaps in the Current Market</a:t>
            </a:r>
          </a:p>
          <a:p>
            <a:pPr>
              <a:lnSpc>
                <a:spcPts val="3422"/>
              </a:lnSpc>
            </a:pPr>
          </a:p>
          <a:p>
            <a:pPr marL="570969" indent="-285484" lvl="1">
              <a:lnSpc>
                <a:spcPts val="3702"/>
              </a:lnSpc>
              <a:buFont typeface="Arial"/>
              <a:buChar char="•"/>
            </a:pPr>
            <a:r>
              <a:rPr lang="en-US" sz="2644">
                <a:solidFill>
                  <a:srgbClr val="000000"/>
                </a:solidFill>
                <a:latin typeface="Canva Sans"/>
              </a:rPr>
              <a:t>Mainly Targets on Adults</a:t>
            </a:r>
          </a:p>
          <a:p>
            <a:pPr marL="570969" indent="-285484" lvl="1">
              <a:lnSpc>
                <a:spcPts val="3702"/>
              </a:lnSpc>
              <a:buFont typeface="Arial"/>
              <a:buChar char="•"/>
            </a:pPr>
            <a:r>
              <a:rPr lang="en-US" sz="2644">
                <a:solidFill>
                  <a:srgbClr val="000000"/>
                </a:solidFill>
                <a:latin typeface="Canva Sans"/>
              </a:rPr>
              <a:t>Early Detection of infants</a:t>
            </a:r>
          </a:p>
          <a:p>
            <a:pPr marL="570969" indent="-285484" lvl="1">
              <a:lnSpc>
                <a:spcPts val="3702"/>
              </a:lnSpc>
              <a:buFont typeface="Arial"/>
              <a:buChar char="•"/>
            </a:pPr>
            <a:r>
              <a:rPr lang="en-US" sz="2644">
                <a:solidFill>
                  <a:srgbClr val="000000"/>
                </a:solidFill>
                <a:latin typeface="Canva Sans"/>
              </a:rPr>
              <a:t>Combining Indigenous and western Treatments</a:t>
            </a:r>
          </a:p>
          <a:p>
            <a:pPr marL="570969" indent="-285484" lvl="1">
              <a:lnSpc>
                <a:spcPts val="3702"/>
              </a:lnSpc>
              <a:buFont typeface="Arial"/>
              <a:buChar char="•"/>
            </a:pPr>
            <a:r>
              <a:rPr lang="en-US" sz="2644">
                <a:solidFill>
                  <a:srgbClr val="000000"/>
                </a:solidFill>
                <a:latin typeface="Canva Sans"/>
              </a:rPr>
              <a:t>User Friendly Interface</a:t>
            </a:r>
          </a:p>
        </p:txBody>
      </p:sp>
      <p:grpSp>
        <p:nvGrpSpPr>
          <p:cNvPr name="Group 7" id="7"/>
          <p:cNvGrpSpPr/>
          <p:nvPr/>
        </p:nvGrpSpPr>
        <p:grpSpPr>
          <a:xfrm rot="0">
            <a:off x="8785744" y="2946971"/>
            <a:ext cx="8115300" cy="5892800"/>
            <a:chOff x="0" y="0"/>
            <a:chExt cx="10820400" cy="7857067"/>
          </a:xfrm>
        </p:grpSpPr>
        <p:pic>
          <p:nvPicPr>
            <p:cNvPr name="Picture 8" id="8"/>
            <p:cNvPicPr>
              <a:picLocks noChangeAspect="true"/>
            </p:cNvPicPr>
            <p:nvPr/>
          </p:nvPicPr>
          <p:blipFill>
            <a:blip r:embed="rId6"/>
            <a:srcRect l="4037" t="0" r="4037" b="0"/>
            <a:stretch>
              <a:fillRect/>
            </a:stretch>
          </p:blipFill>
          <p:spPr>
            <a:xfrm flipH="false" flipV="false">
              <a:off x="0" y="0"/>
              <a:ext cx="10820400" cy="7857067"/>
            </a:xfrm>
            <a:prstGeom prst="rect">
              <a:avLst/>
            </a:prstGeom>
          </p:spPr>
        </p:pic>
      </p:grpSp>
      <p:grpSp>
        <p:nvGrpSpPr>
          <p:cNvPr name="Group 9" id="9"/>
          <p:cNvGrpSpPr/>
          <p:nvPr/>
        </p:nvGrpSpPr>
        <p:grpSpPr>
          <a:xfrm rot="0">
            <a:off x="15839288" y="1028700"/>
            <a:ext cx="1420012" cy="767687"/>
            <a:chOff x="0" y="0"/>
            <a:chExt cx="1893350" cy="1023582"/>
          </a:xfrm>
        </p:grpSpPr>
        <p:sp>
          <p:nvSpPr>
            <p:cNvPr name="Freeform 10" id="10"/>
            <p:cNvSpPr/>
            <p:nvPr/>
          </p:nvSpPr>
          <p:spPr>
            <a:xfrm flipH="false" flipV="false" rot="0">
              <a:off x="944944" y="0"/>
              <a:ext cx="948406" cy="739757"/>
            </a:xfrm>
            <a:custGeom>
              <a:avLst/>
              <a:gdLst/>
              <a:ahLst/>
              <a:cxnLst/>
              <a:rect r="r" b="b" t="t" l="l"/>
              <a:pathLst>
                <a:path h="739757" w="948406">
                  <a:moveTo>
                    <a:pt x="0" y="0"/>
                  </a:moveTo>
                  <a:lnTo>
                    <a:pt x="948406" y="0"/>
                  </a:lnTo>
                  <a:lnTo>
                    <a:pt x="948406" y="739757"/>
                  </a:lnTo>
                  <a:lnTo>
                    <a:pt x="0" y="7397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0" y="129110"/>
              <a:ext cx="1017237" cy="510500"/>
            </a:xfrm>
            <a:prstGeom prst="rect">
              <a:avLst/>
            </a:prstGeom>
          </p:spPr>
          <p:txBody>
            <a:bodyPr anchor="t" rtlCol="false" tIns="0" lIns="0" bIns="0" rIns="0">
              <a:spAutoFit/>
            </a:bodyPr>
            <a:lstStyle/>
            <a:p>
              <a:pPr>
                <a:lnSpc>
                  <a:spcPts val="2765"/>
                </a:lnSpc>
              </a:pPr>
              <a:r>
                <a:rPr lang="en-US" sz="2793">
                  <a:solidFill>
                    <a:srgbClr val="004AAD"/>
                  </a:solidFill>
                  <a:latin typeface="Montserrat Classic Bold"/>
                </a:rPr>
                <a:t>EYE</a:t>
              </a:r>
            </a:p>
          </p:txBody>
        </p:sp>
        <p:sp>
          <p:nvSpPr>
            <p:cNvPr name="TextBox 12" id="12"/>
            <p:cNvSpPr txBox="true"/>
            <p:nvPr/>
          </p:nvSpPr>
          <p:spPr>
            <a:xfrm rot="0">
              <a:off x="329335" y="513082"/>
              <a:ext cx="1029782" cy="510500"/>
            </a:xfrm>
            <a:prstGeom prst="rect">
              <a:avLst/>
            </a:prstGeom>
          </p:spPr>
          <p:txBody>
            <a:bodyPr anchor="t" rtlCol="false" tIns="0" lIns="0" bIns="0" rIns="0">
              <a:spAutoFit/>
            </a:bodyPr>
            <a:lstStyle/>
            <a:p>
              <a:pPr>
                <a:lnSpc>
                  <a:spcPts val="2765"/>
                </a:lnSpc>
              </a:pPr>
              <a:r>
                <a:rPr lang="en-US" sz="2793">
                  <a:solidFill>
                    <a:srgbClr val="2BB4D4"/>
                  </a:solidFill>
                  <a:latin typeface="Montserrat Classic Bold"/>
                </a:rPr>
                <a:t>ZEN</a:t>
              </a:r>
            </a:p>
          </p:txBody>
        </p:sp>
      </p:gr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8777887" y="-2612009"/>
            <a:ext cx="13709384" cy="13709384"/>
          </a:xfrm>
          <a:custGeom>
            <a:avLst/>
            <a:gdLst/>
            <a:ahLst/>
            <a:cxnLst/>
            <a:rect r="r" b="b" t="t" l="l"/>
            <a:pathLst>
              <a:path h="13709384" w="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3340072"/>
            <a:ext cx="8115300" cy="5105159"/>
          </a:xfrm>
          <a:custGeom>
            <a:avLst/>
            <a:gdLst/>
            <a:ahLst/>
            <a:cxnLst/>
            <a:rect r="r" b="b" t="t" l="l"/>
            <a:pathLst>
              <a:path h="5105159" w="8115300">
                <a:moveTo>
                  <a:pt x="0" y="0"/>
                </a:moveTo>
                <a:lnTo>
                  <a:pt x="8115300" y="0"/>
                </a:lnTo>
                <a:lnTo>
                  <a:pt x="8115300" y="5105158"/>
                </a:lnTo>
                <a:lnTo>
                  <a:pt x="0" y="5105158"/>
                </a:lnTo>
                <a:lnTo>
                  <a:pt x="0" y="0"/>
                </a:lnTo>
                <a:close/>
              </a:path>
            </a:pathLst>
          </a:custGeom>
          <a:blipFill>
            <a:blip r:embed="rId6"/>
            <a:stretch>
              <a:fillRect l="0" t="-11871" r="-5490" b="0"/>
            </a:stretch>
          </a:blipFill>
        </p:spPr>
      </p:sp>
      <p:sp>
        <p:nvSpPr>
          <p:cNvPr name="TextBox 5" id="5"/>
          <p:cNvSpPr txBox="true"/>
          <p:nvPr/>
        </p:nvSpPr>
        <p:spPr>
          <a:xfrm rot="0">
            <a:off x="8819083" y="4098902"/>
            <a:ext cx="8669392" cy="3572892"/>
          </a:xfrm>
          <a:prstGeom prst="rect">
            <a:avLst/>
          </a:prstGeom>
        </p:spPr>
        <p:txBody>
          <a:bodyPr anchor="t" rtlCol="false" tIns="0" lIns="0" bIns="0" rIns="0">
            <a:spAutoFit/>
          </a:bodyPr>
          <a:lstStyle/>
          <a:p>
            <a:pPr marL="1286753" indent="-428918" lvl="2">
              <a:lnSpc>
                <a:spcPts val="4767"/>
              </a:lnSpc>
              <a:buFont typeface="Arial"/>
              <a:buChar char="⚬"/>
            </a:pPr>
            <a:r>
              <a:rPr lang="en-US" sz="2979">
                <a:solidFill>
                  <a:srgbClr val="2E2E2E"/>
                </a:solidFill>
                <a:latin typeface="Montserrat Classic Bold"/>
              </a:rPr>
              <a:t>Age Group:</a:t>
            </a:r>
            <a:r>
              <a:rPr lang="en-US" sz="2979">
                <a:solidFill>
                  <a:srgbClr val="2E2E2E"/>
                </a:solidFill>
                <a:latin typeface="Montserrat Classic"/>
              </a:rPr>
              <a:t> Individuals of all age groups, from Infants to seniors</a:t>
            </a:r>
          </a:p>
          <a:p>
            <a:pPr marL="1286753" indent="-428918" lvl="2">
              <a:lnSpc>
                <a:spcPts val="4767"/>
              </a:lnSpc>
              <a:buFont typeface="Arial"/>
              <a:buChar char="⚬"/>
            </a:pPr>
            <a:r>
              <a:rPr lang="en-US" sz="2979">
                <a:solidFill>
                  <a:srgbClr val="2E2E2E"/>
                </a:solidFill>
                <a:latin typeface="Montserrat Classic Bold"/>
              </a:rPr>
              <a:t>Urban and Rural Users</a:t>
            </a:r>
          </a:p>
          <a:p>
            <a:pPr marL="1286753" indent="-428918" lvl="2">
              <a:lnSpc>
                <a:spcPts val="4767"/>
              </a:lnSpc>
              <a:buFont typeface="Arial"/>
              <a:buChar char="⚬"/>
            </a:pPr>
            <a:r>
              <a:rPr lang="en-US" sz="2979">
                <a:solidFill>
                  <a:srgbClr val="2E2E2E"/>
                </a:solidFill>
                <a:latin typeface="Montserrat Classic Bold"/>
              </a:rPr>
              <a:t>Health-Conscious Individuals:</a:t>
            </a:r>
            <a:r>
              <a:rPr lang="en-US" sz="2979">
                <a:solidFill>
                  <a:srgbClr val="2E2E2E"/>
                </a:solidFill>
                <a:latin typeface="Montserrat Classic"/>
              </a:rPr>
              <a:t> Individuals with a proactive approach to health and wellness.</a:t>
            </a:r>
          </a:p>
        </p:txBody>
      </p:sp>
      <p:sp>
        <p:nvSpPr>
          <p:cNvPr name="TextBox 6" id="6"/>
          <p:cNvSpPr txBox="true"/>
          <p:nvPr/>
        </p:nvSpPr>
        <p:spPr>
          <a:xfrm rot="0">
            <a:off x="1028700" y="1190625"/>
            <a:ext cx="12065508"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TARGET AUDIENCE</a:t>
            </a:r>
          </a:p>
        </p:txBody>
      </p:sp>
      <p:sp>
        <p:nvSpPr>
          <p:cNvPr name="Freeform 7" id="7"/>
          <p:cNvSpPr/>
          <p:nvPr/>
        </p:nvSpPr>
        <p:spPr>
          <a:xfrm flipH="true" flipV="false" rot="-5400000">
            <a:off x="12339210" y="-4417930"/>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5839288" y="1330657"/>
            <a:ext cx="1420012" cy="767687"/>
            <a:chOff x="0" y="0"/>
            <a:chExt cx="1893350" cy="1023582"/>
          </a:xfrm>
        </p:grpSpPr>
        <p:sp>
          <p:nvSpPr>
            <p:cNvPr name="Freeform 9" id="9"/>
            <p:cNvSpPr/>
            <p:nvPr/>
          </p:nvSpPr>
          <p:spPr>
            <a:xfrm flipH="false" flipV="false" rot="0">
              <a:off x="944944" y="0"/>
              <a:ext cx="948406" cy="739757"/>
            </a:xfrm>
            <a:custGeom>
              <a:avLst/>
              <a:gdLst/>
              <a:ahLst/>
              <a:cxnLst/>
              <a:rect r="r" b="b" t="t" l="l"/>
              <a:pathLst>
                <a:path h="739757" w="948406">
                  <a:moveTo>
                    <a:pt x="0" y="0"/>
                  </a:moveTo>
                  <a:lnTo>
                    <a:pt x="948406" y="0"/>
                  </a:lnTo>
                  <a:lnTo>
                    <a:pt x="948406" y="739757"/>
                  </a:lnTo>
                  <a:lnTo>
                    <a:pt x="0" y="7397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0" y="129110"/>
              <a:ext cx="1017237" cy="510500"/>
            </a:xfrm>
            <a:prstGeom prst="rect">
              <a:avLst/>
            </a:prstGeom>
          </p:spPr>
          <p:txBody>
            <a:bodyPr anchor="t" rtlCol="false" tIns="0" lIns="0" bIns="0" rIns="0">
              <a:spAutoFit/>
            </a:bodyPr>
            <a:lstStyle/>
            <a:p>
              <a:pPr>
                <a:lnSpc>
                  <a:spcPts val="2765"/>
                </a:lnSpc>
              </a:pPr>
              <a:r>
                <a:rPr lang="en-US" sz="2793">
                  <a:solidFill>
                    <a:srgbClr val="004AAD"/>
                  </a:solidFill>
                  <a:latin typeface="Montserrat Classic Bold"/>
                </a:rPr>
                <a:t>EYE</a:t>
              </a:r>
            </a:p>
          </p:txBody>
        </p:sp>
        <p:sp>
          <p:nvSpPr>
            <p:cNvPr name="TextBox 11" id="11"/>
            <p:cNvSpPr txBox="true"/>
            <p:nvPr/>
          </p:nvSpPr>
          <p:spPr>
            <a:xfrm rot="0">
              <a:off x="329335" y="513082"/>
              <a:ext cx="1029782" cy="510500"/>
            </a:xfrm>
            <a:prstGeom prst="rect">
              <a:avLst/>
            </a:prstGeom>
          </p:spPr>
          <p:txBody>
            <a:bodyPr anchor="t" rtlCol="false" tIns="0" lIns="0" bIns="0" rIns="0">
              <a:spAutoFit/>
            </a:bodyPr>
            <a:lstStyle/>
            <a:p>
              <a:pPr>
                <a:lnSpc>
                  <a:spcPts val="2765"/>
                </a:lnSpc>
              </a:pPr>
              <a:r>
                <a:rPr lang="en-US" sz="2793">
                  <a:solidFill>
                    <a:srgbClr val="2BB4D4"/>
                  </a:solidFill>
                  <a:latin typeface="Montserrat Classic Bold"/>
                </a:rPr>
                <a:t>ZEN</a:t>
              </a:r>
            </a:p>
          </p:txBody>
        </p:sp>
      </p:gr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9293">
            <a:off x="11445995" y="-3556"/>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9144000" y="2807920"/>
            <a:ext cx="8115300" cy="5892800"/>
            <a:chOff x="0" y="0"/>
            <a:chExt cx="10820400" cy="7857067"/>
          </a:xfrm>
        </p:grpSpPr>
        <p:pic>
          <p:nvPicPr>
            <p:cNvPr name="Picture 5" id="5"/>
            <p:cNvPicPr>
              <a:picLocks noChangeAspect="true"/>
            </p:cNvPicPr>
            <p:nvPr/>
          </p:nvPicPr>
          <p:blipFill>
            <a:blip r:embed="rId6"/>
            <a:srcRect l="4037" t="0" r="4037" b="0"/>
            <a:stretch>
              <a:fillRect/>
            </a:stretch>
          </p:blipFill>
          <p:spPr>
            <a:xfrm flipH="false" flipV="false">
              <a:off x="0" y="0"/>
              <a:ext cx="10820400" cy="7857067"/>
            </a:xfrm>
            <a:prstGeom prst="rect">
              <a:avLst/>
            </a:prstGeom>
          </p:spPr>
        </p:pic>
      </p:grpSp>
      <p:sp>
        <p:nvSpPr>
          <p:cNvPr name="TextBox 6" id="6"/>
          <p:cNvSpPr txBox="true"/>
          <p:nvPr/>
        </p:nvSpPr>
        <p:spPr>
          <a:xfrm rot="0">
            <a:off x="1028700" y="1368039"/>
            <a:ext cx="15111706"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STRATEGY</a:t>
            </a:r>
          </a:p>
        </p:txBody>
      </p:sp>
      <p:sp>
        <p:nvSpPr>
          <p:cNvPr name="TextBox 7" id="7"/>
          <p:cNvSpPr txBox="true"/>
          <p:nvPr/>
        </p:nvSpPr>
        <p:spPr>
          <a:xfrm rot="0">
            <a:off x="1028700" y="3424647"/>
            <a:ext cx="7318465" cy="4545046"/>
          </a:xfrm>
          <a:prstGeom prst="rect">
            <a:avLst/>
          </a:prstGeom>
        </p:spPr>
        <p:txBody>
          <a:bodyPr anchor="t" rtlCol="false" tIns="0" lIns="0" bIns="0" rIns="0">
            <a:spAutoFit/>
          </a:bodyPr>
          <a:lstStyle/>
          <a:p>
            <a:pPr marL="600330" indent="-300165" lvl="1">
              <a:lnSpc>
                <a:spcPts val="4448"/>
              </a:lnSpc>
              <a:buFont typeface="Arial"/>
              <a:buChar char="•"/>
            </a:pPr>
            <a:r>
              <a:rPr lang="en-US" sz="2780">
                <a:solidFill>
                  <a:srgbClr val="2E2E2E"/>
                </a:solidFill>
                <a:latin typeface="Montserrat Classic"/>
              </a:rPr>
              <a:t>Combine innovative diagnostics with holistic treatments.</a:t>
            </a:r>
          </a:p>
          <a:p>
            <a:pPr marL="643509" indent="-321755" lvl="1">
              <a:lnSpc>
                <a:spcPts val="4768"/>
              </a:lnSpc>
              <a:buFont typeface="Arial"/>
              <a:buChar char="•"/>
            </a:pPr>
            <a:r>
              <a:rPr lang="en-US" sz="2980">
                <a:solidFill>
                  <a:srgbClr val="2E2E2E"/>
                </a:solidFill>
                <a:latin typeface="Montserrat Classic"/>
              </a:rPr>
              <a:t>Expand features based on user feedback.</a:t>
            </a:r>
          </a:p>
          <a:p>
            <a:pPr marL="600330" indent="-300165" lvl="1">
              <a:lnSpc>
                <a:spcPts val="4448"/>
              </a:lnSpc>
              <a:buFont typeface="Arial"/>
              <a:buChar char="•"/>
            </a:pPr>
            <a:r>
              <a:rPr lang="en-US" sz="2780">
                <a:solidFill>
                  <a:srgbClr val="2E2E2E"/>
                </a:solidFill>
                <a:latin typeface="Montserrat Classic"/>
              </a:rPr>
              <a:t>Collaborate with eye care specialists for expert input.</a:t>
            </a:r>
          </a:p>
          <a:p>
            <a:pPr marL="600330" indent="-300165" lvl="1">
              <a:lnSpc>
                <a:spcPts val="4448"/>
              </a:lnSpc>
              <a:buFont typeface="Arial"/>
              <a:buChar char="•"/>
            </a:pPr>
            <a:r>
              <a:rPr lang="en-US" sz="2780">
                <a:solidFill>
                  <a:srgbClr val="2E2E2E"/>
                </a:solidFill>
                <a:latin typeface="Montserrat Classic"/>
              </a:rPr>
              <a:t>Create a scalable and adaptable platform.</a:t>
            </a:r>
          </a:p>
        </p:txBody>
      </p:sp>
      <p:grpSp>
        <p:nvGrpSpPr>
          <p:cNvPr name="Group 8" id="8"/>
          <p:cNvGrpSpPr/>
          <p:nvPr/>
        </p:nvGrpSpPr>
        <p:grpSpPr>
          <a:xfrm rot="0">
            <a:off x="1028700" y="8490613"/>
            <a:ext cx="1420012" cy="767687"/>
            <a:chOff x="0" y="0"/>
            <a:chExt cx="1893350" cy="1023582"/>
          </a:xfrm>
        </p:grpSpPr>
        <p:sp>
          <p:nvSpPr>
            <p:cNvPr name="Freeform 9" id="9"/>
            <p:cNvSpPr/>
            <p:nvPr/>
          </p:nvSpPr>
          <p:spPr>
            <a:xfrm flipH="false" flipV="false" rot="0">
              <a:off x="944944" y="0"/>
              <a:ext cx="948406" cy="739757"/>
            </a:xfrm>
            <a:custGeom>
              <a:avLst/>
              <a:gdLst/>
              <a:ahLst/>
              <a:cxnLst/>
              <a:rect r="r" b="b" t="t" l="l"/>
              <a:pathLst>
                <a:path h="739757" w="948406">
                  <a:moveTo>
                    <a:pt x="0" y="0"/>
                  </a:moveTo>
                  <a:lnTo>
                    <a:pt x="948406" y="0"/>
                  </a:lnTo>
                  <a:lnTo>
                    <a:pt x="948406" y="739757"/>
                  </a:lnTo>
                  <a:lnTo>
                    <a:pt x="0" y="7397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0" y="129110"/>
              <a:ext cx="1017237" cy="510500"/>
            </a:xfrm>
            <a:prstGeom prst="rect">
              <a:avLst/>
            </a:prstGeom>
          </p:spPr>
          <p:txBody>
            <a:bodyPr anchor="t" rtlCol="false" tIns="0" lIns="0" bIns="0" rIns="0">
              <a:spAutoFit/>
            </a:bodyPr>
            <a:lstStyle/>
            <a:p>
              <a:pPr>
                <a:lnSpc>
                  <a:spcPts val="2765"/>
                </a:lnSpc>
              </a:pPr>
              <a:r>
                <a:rPr lang="en-US" sz="2793">
                  <a:solidFill>
                    <a:srgbClr val="004AAD"/>
                  </a:solidFill>
                  <a:latin typeface="Montserrat Classic Bold"/>
                </a:rPr>
                <a:t>EYE</a:t>
              </a:r>
            </a:p>
          </p:txBody>
        </p:sp>
        <p:sp>
          <p:nvSpPr>
            <p:cNvPr name="TextBox 11" id="11"/>
            <p:cNvSpPr txBox="true"/>
            <p:nvPr/>
          </p:nvSpPr>
          <p:spPr>
            <a:xfrm rot="0">
              <a:off x="329335" y="513082"/>
              <a:ext cx="1029782" cy="510500"/>
            </a:xfrm>
            <a:prstGeom prst="rect">
              <a:avLst/>
            </a:prstGeom>
          </p:spPr>
          <p:txBody>
            <a:bodyPr anchor="t" rtlCol="false" tIns="0" lIns="0" bIns="0" rIns="0">
              <a:spAutoFit/>
            </a:bodyPr>
            <a:lstStyle/>
            <a:p>
              <a:pPr>
                <a:lnSpc>
                  <a:spcPts val="2765"/>
                </a:lnSpc>
              </a:pPr>
              <a:r>
                <a:rPr lang="en-US" sz="2793">
                  <a:solidFill>
                    <a:srgbClr val="2BB4D4"/>
                  </a:solidFill>
                  <a:latin typeface="Montserrat Classic Bold"/>
                </a:rPr>
                <a:t>ZEN</a:t>
              </a:r>
            </a:p>
          </p:txBody>
        </p:sp>
      </p:gr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8023448" y="-2009860"/>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8905814">
            <a:off x="-4621628" y="7791359"/>
            <a:ext cx="11300655" cy="9184351"/>
          </a:xfrm>
          <a:custGeom>
            <a:avLst/>
            <a:gdLst/>
            <a:ahLst/>
            <a:cxnLst/>
            <a:rect r="r" b="b" t="t" l="l"/>
            <a:pathLst>
              <a:path h="9184351" w="11300655">
                <a:moveTo>
                  <a:pt x="11300656" y="0"/>
                </a:moveTo>
                <a:lnTo>
                  <a:pt x="0" y="0"/>
                </a:lnTo>
                <a:lnTo>
                  <a:pt x="0" y="9184351"/>
                </a:lnTo>
                <a:lnTo>
                  <a:pt x="11300656" y="9184351"/>
                </a:lnTo>
                <a:lnTo>
                  <a:pt x="11300656"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360251" y="2947397"/>
            <a:ext cx="10357237" cy="6310903"/>
          </a:xfrm>
          <a:custGeom>
            <a:avLst/>
            <a:gdLst/>
            <a:ahLst/>
            <a:cxnLst/>
            <a:rect r="r" b="b" t="t" l="l"/>
            <a:pathLst>
              <a:path h="6310903" w="10357237">
                <a:moveTo>
                  <a:pt x="0" y="0"/>
                </a:moveTo>
                <a:lnTo>
                  <a:pt x="10357237" y="0"/>
                </a:lnTo>
                <a:lnTo>
                  <a:pt x="10357237" y="6310903"/>
                </a:lnTo>
                <a:lnTo>
                  <a:pt x="0" y="6310903"/>
                </a:lnTo>
                <a:lnTo>
                  <a:pt x="0" y="0"/>
                </a:lnTo>
                <a:close/>
              </a:path>
            </a:pathLst>
          </a:custGeom>
          <a:blipFill>
            <a:blip r:embed="rId8"/>
            <a:stretch>
              <a:fillRect l="0" t="0" r="0" b="0"/>
            </a:stretch>
          </a:blipFill>
        </p:spPr>
      </p:sp>
      <p:sp>
        <p:nvSpPr>
          <p:cNvPr name="TextBox 6" id="6"/>
          <p:cNvSpPr txBox="true"/>
          <p:nvPr/>
        </p:nvSpPr>
        <p:spPr>
          <a:xfrm rot="0">
            <a:off x="1028700" y="1190625"/>
            <a:ext cx="15111706"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SYSTEM OVERVIEW</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DAFye0a_OcM</dc:identifier>
  <dcterms:modified xsi:type="dcterms:W3CDTF">2011-08-01T06:04:30Z</dcterms:modified>
  <cp:revision>1</cp:revision>
  <dc:title>Copy of Eye Care</dc:title>
</cp:coreProperties>
</file>